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Default Extension="jpg" ContentType="image/jpeg"/>
  <Override PartName="/ppt/diagrams/data1.xml" ContentType="application/vnd.openxmlformats-officedocument.drawingml.diagramData+xml"/>
  <Override PartName="/ppt/diagrams/data8.xml" ContentType="application/vnd.openxmlformats-officedocument.drawingml.diagramData+xml"/>
  <Override PartName="/ppt/diagrams/data7.xml" ContentType="application/vnd.openxmlformats-officedocument.drawingml.diagramData+xml"/>
  <Override PartName="/ppt/diagrams/data6.xml" ContentType="application/vnd.openxmlformats-officedocument.drawingml.diagramData+xml"/>
  <Override PartName="/ppt/diagrams/data5.xml" ContentType="application/vnd.openxmlformats-officedocument.drawingml.diagramData+xml"/>
  <Override PartName="/ppt/diagrams/data4.xml" ContentType="application/vnd.openxmlformats-officedocument.drawingml.diagramData+xml"/>
  <Override PartName="/ppt/diagrams/data3.xml" ContentType="application/vnd.openxmlformats-officedocument.drawingml.diagramData+xml"/>
  <Override PartName="/ppt/diagrams/data9.xml" ContentType="application/vnd.openxmlformats-officedocument.drawingml.diagramData+xml"/>
  <Override PartName="/ppt/diagrams/data2.xml" ContentType="application/vnd.openxmlformats-officedocument.drawingml.diagramData+xml"/>
  <Override PartName="/ppt/presentation.xml" ContentType="application/vnd.openxmlformats-officedocument.presentationml.presentation.main+xml"/>
  <Override PartName="/ppt/slides/slide59.xml" ContentType="application/vnd.openxmlformats-officedocument.presentationml.slide+xml"/>
  <Override PartName="/ppt/slides/slide29.xml" ContentType="application/vnd.openxmlformats-officedocument.presentationml.slide+xml"/>
  <Override PartName="/ppt/slides/slide28.xml" ContentType="application/vnd.openxmlformats-officedocument.presentationml.slide+xml"/>
  <Override PartName="/ppt/slides/slide27.xml" ContentType="application/vnd.openxmlformats-officedocument.presentationml.slide+xml"/>
  <Override PartName="/ppt/slides/slide26.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25.xml" ContentType="application/vnd.openxmlformats-officedocument.presentationml.slide+xml"/>
  <Override PartName="/ppt/slides/slide24.xml" ContentType="application/vnd.openxmlformats-officedocument.presentationml.slide+xml"/>
  <Override PartName="/ppt/slides/slide23.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54.xml" ContentType="application/vnd.openxmlformats-officedocument.presentationml.slide+xml"/>
  <Override PartName="/ppt/slides/slide53.xml" ContentType="application/vnd.openxmlformats-officedocument.presentationml.slide+xml"/>
  <Override PartName="/ppt/slides/slide52.xml" ContentType="application/vnd.openxmlformats-officedocument.presentationml.slide+xml"/>
  <Override PartName="/ppt/slides/slide51.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62.xml" ContentType="application/vnd.openxmlformats-officedocument.presentationml.slide+xml"/>
  <Override PartName="/ppt/slides/slide61.xml" ContentType="application/vnd.openxmlformats-officedocument.presentationml.slide+xml"/>
  <Override PartName="/ppt/slides/slide60.xml" ContentType="application/vnd.openxmlformats-officedocument.presentationml.slide+xml"/>
  <Override PartName="/ppt/slides/slide50.xml" ContentType="application/vnd.openxmlformats-officedocument.presentationml.slide+xml"/>
  <Override PartName="/ppt/slides/slide49.xml" ContentType="application/vnd.openxmlformats-officedocument.presentationml.slide+xml"/>
  <Override PartName="/ppt/slides/slide4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8.xml" ContentType="application/vnd.openxmlformats-officedocument.presentationml.slide+xml"/>
  <Override PartName="/ppt/slides/slide6.xml" ContentType="application/vnd.openxmlformats-officedocument.presentationml.slide+xml"/>
  <Override PartName="/ppt/slides/slide9.xml" ContentType="application/vnd.openxmlformats-officedocument.presentationml.slide+xml"/>
  <Override PartName="/ppt/slides/slide5.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Layouts/slideLayout7.xml" ContentType="application/vnd.openxmlformats-officedocument.presentationml.slideLayout+xml"/>
  <Override PartName="/ppt/slideMasters/slideMaster1.xml" ContentType="application/vnd.openxmlformats-officedocument.presentationml.slideMaster+xml"/>
  <Override PartName="/ppt/notesSlides/notesSlide15.xml" ContentType="application/vnd.openxmlformats-officedocument.presentationml.notesSlide+xml"/>
  <Override PartName="/ppt/slideLayouts/slideLayout4.xml" ContentType="application/vnd.openxmlformats-officedocument.presentationml.slideLayout+xml"/>
  <Override PartName="/ppt/notesSlides/notesSlide4.xml" ContentType="application/vnd.openxmlformats-officedocument.presentationml.notesSlide+xml"/>
  <Override PartName="/ppt/slideLayouts/slideLayout1.xml" ContentType="application/vnd.openxmlformats-officedocument.presentationml.slideLayout+xml"/>
  <Override PartName="/ppt/notesSlides/notesSlide3.xml" ContentType="application/vnd.openxmlformats-officedocument.presentationml.notesSlide+xml"/>
  <Override PartName="/ppt/notesSlides/notesSlide12.xml" ContentType="application/vnd.openxmlformats-officedocument.presentationml.notesSlide+xml"/>
  <Override PartName="/ppt/notesSlides/notesSlide16.xml" ContentType="application/vnd.openxmlformats-officedocument.presentationml.notesSlide+xml"/>
  <Override PartName="/ppt/notesSlides/notesSlide9.xml" ContentType="application/vnd.openxmlformats-officedocument.presentationml.notesSlide+xml"/>
  <Override PartName="/ppt/notesSlides/notesSlide5.xml" ContentType="application/vnd.openxmlformats-officedocument.presentationml.notesSlide+xml"/>
  <Override PartName="/ppt/slideLayouts/slideLayout5.xml" ContentType="application/vnd.openxmlformats-officedocument.presentationml.slideLayout+xml"/>
  <Override PartName="/ppt/notesSlides/notesSlide8.xml" ContentType="application/vnd.openxmlformats-officedocument.presentationml.notesSlide+xml"/>
  <Override PartName="/ppt/slideLayouts/slideLayout6.xml" ContentType="application/vnd.openxmlformats-officedocument.presentationml.slideLayout+xml"/>
  <Override PartName="/ppt/notesSlides/notesSlide7.xml" ContentType="application/vnd.openxmlformats-officedocument.presentationml.notesSlide+xml"/>
  <Override PartName="/ppt/notesSlides/notesSlide6.xml" ContentType="application/vnd.openxmlformats-officedocument.presentationml.notesSlide+xml"/>
  <Override PartName="/ppt/notesSlides/notesSlide14.xml" ContentType="application/vnd.openxmlformats-officedocument.presentationml.notesSlide+xml"/>
  <Override PartName="/ppt/slideLayouts/slideLayout2.xml" ContentType="application/vnd.openxmlformats-officedocument.presentationml.slideLayout+xml"/>
  <Override PartName="/ppt/notesSlides/notesSlide11.xml" ContentType="application/vnd.openxmlformats-officedocument.presentationml.notesSlide+xml"/>
  <Override PartName="/ppt/notesSlides/notesSlide2.xml" ContentType="application/vnd.openxmlformats-officedocument.presentationml.notesSlide+xml"/>
  <Override PartName="/ppt/notesSlides/notesSlide17.xml" ContentType="application/vnd.openxmlformats-officedocument.presentationml.notesSlide+xml"/>
  <Override PartName="/ppt/slideLayouts/slideLayout3.xml" ContentType="application/vnd.openxmlformats-officedocument.presentationml.slideLayout+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28.xml" ContentType="application/vnd.openxmlformats-officedocument.presentationml.notesSlide+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notesSlides/notesSlide27.xml" ContentType="application/vnd.openxmlformats-officedocument.presentationml.notesSlide+xml"/>
  <Override PartName="/ppt/notesSlides/notesSlide26.xml" ContentType="application/vnd.openxmlformats-officedocument.presentationml.notesSlide+xml"/>
  <Override PartName="/ppt/notesSlides/notesSlide25.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13.xml" ContentType="application/vnd.openxmlformats-officedocument.presentationml.notesSlide+xml"/>
  <Override PartName="/ppt/notesMasters/notesMaster1.xml" ContentType="application/vnd.openxmlformats-officedocument.presentationml.notesMaster+xml"/>
  <Override PartName="/ppt/diagrams/layout2.xml" ContentType="application/vnd.openxmlformats-officedocument.drawingml.diagramLayout+xml"/>
  <Override PartName="/ppt/diagrams/quickStyle3.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layout3.xml" ContentType="application/vnd.openxmlformats-officedocument.drawingml.diagramLayout+xml"/>
  <Override PartName="/ppt/diagrams/quickStyle2.xml" ContentType="application/vnd.openxmlformats-officedocument.drawingml.diagramStyle+xml"/>
  <Override PartName="/ppt/diagrams/colors3.xml" ContentType="application/vnd.openxmlformats-officedocument.drawingml.diagramColors+xml"/>
  <Override PartName="/ppt/diagrams/colors1.xml" ContentType="application/vnd.openxmlformats-officedocument.drawingml.diagramColors+xml"/>
  <Override PartName="/ppt/theme/theme2.xml" ContentType="application/vnd.openxmlformats-officedocument.theme+xml"/>
  <Override PartName="/ppt/diagrams/quickStyle1.xml" ContentType="application/vnd.openxmlformats-officedocument.drawingml.diagramStyle+xml"/>
  <Override PartName="/ppt/diagrams/layout1.xml" ContentType="application/vnd.openxmlformats-officedocument.drawingml.diagramLayout+xml"/>
  <Override PartName="/ppt/diagrams/drawing1.xml" ContentType="application/vnd.ms-office.drawingml.diagramDrawing+xml"/>
  <Override PartName="/ppt/diagrams/quickStyle5.xml" ContentType="application/vnd.openxmlformats-officedocument.drawingml.diagramStyle+xml"/>
  <Override PartName="/ppt/diagrams/layout9.xml" ContentType="application/vnd.openxmlformats-officedocument.drawingml.diagramLayout+xml"/>
  <Override PartName="/ppt/diagrams/drawing8.xml" ContentType="application/vnd.ms-office.drawingml.diagramDrawing+xml"/>
  <Override PartName="/ppt/diagrams/colors8.xml" ContentType="application/vnd.openxmlformats-officedocument.drawingml.diagramColors+xml"/>
  <Override PartName="/ppt/diagrams/quickStyle8.xml" ContentType="application/vnd.openxmlformats-officedocument.drawingml.diagramStyle+xml"/>
  <Override PartName="/ppt/diagrams/layout8.xml" ContentType="application/vnd.openxmlformats-officedocument.drawingml.diagramLayout+xml"/>
  <Override PartName="/ppt/diagrams/drawing3.xml" ContentType="application/vnd.ms-office.drawingml.diagramDrawing+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rawing7.xml" ContentType="application/vnd.ms-office.drawingml.diagramDrawing+xml"/>
  <Override PartName="/ppt/theme/theme1.xml" ContentType="application/vnd.openxmlformats-officedocument.theme+xml"/>
  <Override PartName="/ppt/diagrams/quickStyle7.xml" ContentType="application/vnd.openxmlformats-officedocument.drawingml.diagramStyle+xml"/>
  <Override PartName="/ppt/diagrams/colors7.xml" ContentType="application/vnd.openxmlformats-officedocument.drawingml.diagramColors+xml"/>
  <Override PartName="/ppt/diagrams/layout5.xml" ContentType="application/vnd.openxmlformats-officedocument.drawingml.diagramLayout+xml"/>
  <Override PartName="/ppt/diagrams/drawing4.xml" ContentType="application/vnd.ms-office.drawingml.diagramDrawing+xml"/>
  <Override PartName="/ppt/diagrams/colors4.xml" ContentType="application/vnd.openxmlformats-officedocument.drawingml.diagramColors+xml"/>
  <Override PartName="/ppt/diagrams/quickStyle4.xml" ContentType="application/vnd.openxmlformats-officedocument.drawingml.diagramStyle+xml"/>
  <Override PartName="/ppt/diagrams/layout4.xml" ContentType="application/vnd.openxmlformats-officedocument.drawingml.diagramLayout+xml"/>
  <Override PartName="/ppt/diagrams/drawing5.xml" ContentType="application/vnd.ms-office.drawingml.diagramDrawing+xml"/>
  <Override PartName="/ppt/diagrams/colors5.xml" ContentType="application/vnd.openxmlformats-officedocument.drawingml.diagramColors+xml"/>
  <Override PartName="/ppt/diagrams/quickStyle6.xml" ContentType="application/vnd.openxmlformats-officedocument.drawingml.diagramStyle+xml"/>
  <Override PartName="/ppt/diagrams/layout7.xml" ContentType="application/vnd.openxmlformats-officedocument.drawingml.diagramLayout+xml"/>
  <Override PartName="/ppt/diagrams/drawing6.xml" ContentType="application/vnd.ms-office.drawingml.diagramDrawing+xml"/>
  <Override PartName="/ppt/diagrams/layout6.xml" ContentType="application/vnd.openxmlformats-officedocument.drawingml.diagramLayout+xml"/>
  <Override PartName="/ppt/diagrams/colors6.xml" ContentType="application/vnd.openxmlformats-officedocument.drawingml.diagramColors+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64"/>
  </p:notesMasterIdLst>
  <p:sldIdLst>
    <p:sldId id="261" r:id="rId2"/>
    <p:sldId id="257" r:id="rId3"/>
    <p:sldId id="274" r:id="rId4"/>
    <p:sldId id="332" r:id="rId5"/>
    <p:sldId id="333" r:id="rId6"/>
    <p:sldId id="279" r:id="rId7"/>
    <p:sldId id="296" r:id="rId8"/>
    <p:sldId id="322" r:id="rId9"/>
    <p:sldId id="297" r:id="rId10"/>
    <p:sldId id="290" r:id="rId11"/>
    <p:sldId id="281" r:id="rId12"/>
    <p:sldId id="282" r:id="rId13"/>
    <p:sldId id="283" r:id="rId14"/>
    <p:sldId id="284" r:id="rId15"/>
    <p:sldId id="285" r:id="rId16"/>
    <p:sldId id="323" r:id="rId17"/>
    <p:sldId id="258" r:id="rId18"/>
    <p:sldId id="286" r:id="rId19"/>
    <p:sldId id="288" r:id="rId20"/>
    <p:sldId id="287" r:id="rId21"/>
    <p:sldId id="289" r:id="rId22"/>
    <p:sldId id="291" r:id="rId23"/>
    <p:sldId id="292" r:id="rId24"/>
    <p:sldId id="293" r:id="rId25"/>
    <p:sldId id="299" r:id="rId26"/>
    <p:sldId id="294" r:id="rId27"/>
    <p:sldId id="295" r:id="rId28"/>
    <p:sldId id="298" r:id="rId29"/>
    <p:sldId id="300" r:id="rId30"/>
    <p:sldId id="301" r:id="rId31"/>
    <p:sldId id="302" r:id="rId32"/>
    <p:sldId id="303" r:id="rId33"/>
    <p:sldId id="304" r:id="rId34"/>
    <p:sldId id="305" r:id="rId35"/>
    <p:sldId id="324" r:id="rId36"/>
    <p:sldId id="307" r:id="rId37"/>
    <p:sldId id="308" r:id="rId38"/>
    <p:sldId id="309" r:id="rId39"/>
    <p:sldId id="268" r:id="rId40"/>
    <p:sldId id="310" r:id="rId41"/>
    <p:sldId id="311" r:id="rId42"/>
    <p:sldId id="312" r:id="rId43"/>
    <p:sldId id="271" r:id="rId44"/>
    <p:sldId id="313" r:id="rId45"/>
    <p:sldId id="314" r:id="rId46"/>
    <p:sldId id="315" r:id="rId47"/>
    <p:sldId id="325" r:id="rId48"/>
    <p:sldId id="275" r:id="rId49"/>
    <p:sldId id="317" r:id="rId50"/>
    <p:sldId id="316" r:id="rId51"/>
    <p:sldId id="318" r:id="rId52"/>
    <p:sldId id="319" r:id="rId53"/>
    <p:sldId id="320" r:id="rId54"/>
    <p:sldId id="321" r:id="rId55"/>
    <p:sldId id="326" r:id="rId56"/>
    <p:sldId id="328" r:id="rId57"/>
    <p:sldId id="329" r:id="rId58"/>
    <p:sldId id="327" r:id="rId59"/>
    <p:sldId id="330" r:id="rId60"/>
    <p:sldId id="331" r:id="rId61"/>
    <p:sldId id="263" r:id="rId62"/>
    <p:sldId id="278" r:id="rId6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83274" autoAdjust="0"/>
  </p:normalViewPr>
  <p:slideViewPr>
    <p:cSldViewPr snapToGrid="0">
      <p:cViewPr varScale="1">
        <p:scale>
          <a:sx n="63" d="100"/>
          <a:sy n="63" d="100"/>
        </p:scale>
        <p:origin x="144" y="66"/>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customXml" Target="../customXml/item3.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69" Type="http://schemas.openxmlformats.org/officeDocument/2006/relationships/customXml" Target="../customXml/item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3837D14-87C5-4F22-AD2D-FC6077371316}" type="doc">
      <dgm:prSet loTypeId="urn:microsoft.com/office/officeart/2005/8/layout/hList7" loCatId="process" qsTypeId="urn:microsoft.com/office/officeart/2005/8/quickstyle/simple1" qsCatId="simple" csTypeId="urn:microsoft.com/office/officeart/2005/8/colors/accent1_2" csCatId="accent1" phldr="1"/>
      <dgm:spPr/>
    </dgm:pt>
    <dgm:pt modelId="{4815CE8A-7D47-43A1-BE00-3BE276EAFCF1}">
      <dgm:prSet phldrT="[Metin]" custT="1"/>
      <dgm:spPr/>
      <dgm:t>
        <a:bodyPr/>
        <a:lstStyle/>
        <a:p>
          <a:r>
            <a:rPr lang="tr-TR" sz="2000" b="1" dirty="0" smtClean="0">
              <a:latin typeface="Verdana" panose="020B0604030504040204" pitchFamily="34" charset="0"/>
              <a:ea typeface="Verdana" panose="020B0604030504040204" pitchFamily="34" charset="0"/>
              <a:cs typeface="Verdana" panose="020B0604030504040204" pitchFamily="34" charset="0"/>
            </a:rPr>
            <a:t>YÜKLETEN</a:t>
          </a:r>
          <a:endParaRPr lang="tr-TR" sz="2000" b="1" dirty="0">
            <a:latin typeface="Verdana" panose="020B0604030504040204" pitchFamily="34" charset="0"/>
            <a:ea typeface="Verdana" panose="020B0604030504040204" pitchFamily="34" charset="0"/>
            <a:cs typeface="Verdana" panose="020B0604030504040204" pitchFamily="34" charset="0"/>
          </a:endParaRPr>
        </a:p>
      </dgm:t>
    </dgm:pt>
    <dgm:pt modelId="{FADDDA51-84C1-48FD-9FEE-8D0CB982333D}" type="parTrans" cxnId="{2107DC51-55B5-4953-B801-3D0E45FE83F4}">
      <dgm:prSet/>
      <dgm:spPr/>
      <dgm:t>
        <a:bodyPr/>
        <a:lstStyle/>
        <a:p>
          <a:endParaRPr lang="tr-TR"/>
        </a:p>
      </dgm:t>
    </dgm:pt>
    <dgm:pt modelId="{06589EBA-5B3C-4809-921C-3A7491DB1FC8}" type="sibTrans" cxnId="{2107DC51-55B5-4953-B801-3D0E45FE83F4}">
      <dgm:prSet/>
      <dgm:spPr/>
      <dgm:t>
        <a:bodyPr/>
        <a:lstStyle/>
        <a:p>
          <a:endParaRPr lang="tr-TR"/>
        </a:p>
      </dgm:t>
    </dgm:pt>
    <dgm:pt modelId="{0DF6E9EB-94E2-4369-A16F-2A29ACF8F046}">
      <dgm:prSet phldrT="[Metin]" custT="1"/>
      <dgm:spPr/>
      <dgm:t>
        <a:bodyPr/>
        <a:lstStyle/>
        <a:p>
          <a:r>
            <a:rPr lang="tr-TR" sz="2000" b="1" dirty="0" smtClean="0">
              <a:latin typeface="Verdana" panose="020B0604030504040204" pitchFamily="34" charset="0"/>
              <a:ea typeface="Verdana" panose="020B0604030504040204" pitchFamily="34" charset="0"/>
              <a:cs typeface="Verdana" panose="020B0604030504040204" pitchFamily="34" charset="0"/>
            </a:rPr>
            <a:t>KIYI TESİSİ İŞLETİCİSİ</a:t>
          </a:r>
          <a:endParaRPr lang="tr-TR" sz="2000" b="1" dirty="0">
            <a:latin typeface="Verdana" panose="020B0604030504040204" pitchFamily="34" charset="0"/>
            <a:ea typeface="Verdana" panose="020B0604030504040204" pitchFamily="34" charset="0"/>
            <a:cs typeface="Verdana" panose="020B0604030504040204" pitchFamily="34" charset="0"/>
          </a:endParaRPr>
        </a:p>
      </dgm:t>
    </dgm:pt>
    <dgm:pt modelId="{6CD77829-AC5B-497A-ADDC-D83606C164AC}" type="parTrans" cxnId="{1478EE45-00D8-4D78-B424-57373DC4994E}">
      <dgm:prSet/>
      <dgm:spPr/>
      <dgm:t>
        <a:bodyPr/>
        <a:lstStyle/>
        <a:p>
          <a:endParaRPr lang="tr-TR"/>
        </a:p>
      </dgm:t>
    </dgm:pt>
    <dgm:pt modelId="{8078F0B7-12B3-4A6A-B3DE-09DAC2E7FB8D}" type="sibTrans" cxnId="{1478EE45-00D8-4D78-B424-57373DC4994E}">
      <dgm:prSet/>
      <dgm:spPr/>
      <dgm:t>
        <a:bodyPr/>
        <a:lstStyle/>
        <a:p>
          <a:endParaRPr lang="tr-TR"/>
        </a:p>
      </dgm:t>
    </dgm:pt>
    <dgm:pt modelId="{A7F2FDA7-118E-4BBC-9107-12AF9217D899}">
      <dgm:prSet phldrT="[Metin]" custT="1"/>
      <dgm:spPr/>
      <dgm:t>
        <a:bodyPr/>
        <a:lstStyle/>
        <a:p>
          <a:r>
            <a:rPr lang="tr-TR" sz="2000" b="1" dirty="0" smtClean="0">
              <a:latin typeface="Verdana" panose="020B0604030504040204" pitchFamily="34" charset="0"/>
              <a:ea typeface="Verdana" panose="020B0604030504040204" pitchFamily="34" charset="0"/>
              <a:cs typeface="Verdana" panose="020B0604030504040204" pitchFamily="34" charset="0"/>
            </a:rPr>
            <a:t>TAŞIYAN</a:t>
          </a:r>
          <a:endParaRPr lang="tr-TR" sz="2000" b="1" dirty="0">
            <a:latin typeface="Verdana" panose="020B0604030504040204" pitchFamily="34" charset="0"/>
            <a:ea typeface="Verdana" panose="020B0604030504040204" pitchFamily="34" charset="0"/>
            <a:cs typeface="Verdana" panose="020B0604030504040204" pitchFamily="34" charset="0"/>
          </a:endParaRPr>
        </a:p>
      </dgm:t>
    </dgm:pt>
    <dgm:pt modelId="{E482A610-92E3-47B3-B07D-819E123A1294}" type="parTrans" cxnId="{D88AE1A9-7969-443C-B248-69B8FD2844B8}">
      <dgm:prSet/>
      <dgm:spPr/>
      <dgm:t>
        <a:bodyPr/>
        <a:lstStyle/>
        <a:p>
          <a:endParaRPr lang="tr-TR"/>
        </a:p>
      </dgm:t>
    </dgm:pt>
    <dgm:pt modelId="{23896E3E-93CB-48FA-958A-D128919DB0E1}" type="sibTrans" cxnId="{D88AE1A9-7969-443C-B248-69B8FD2844B8}">
      <dgm:prSet/>
      <dgm:spPr/>
      <dgm:t>
        <a:bodyPr/>
        <a:lstStyle/>
        <a:p>
          <a:endParaRPr lang="tr-TR"/>
        </a:p>
      </dgm:t>
    </dgm:pt>
    <dgm:pt modelId="{31425459-7D93-4BF7-9F79-223B64FC9A19}">
      <dgm:prSet custT="1"/>
      <dgm:spPr/>
      <dgm:t>
        <a:bodyPr/>
        <a:lstStyle/>
        <a:p>
          <a:r>
            <a:rPr lang="tr-TR" sz="1800" b="1" dirty="0" smtClean="0">
              <a:latin typeface="Verdana" panose="020B0604030504040204" pitchFamily="34" charset="0"/>
              <a:ea typeface="Verdana" panose="020B0604030504040204" pitchFamily="34" charset="0"/>
              <a:cs typeface="Verdana" panose="020B0604030504040204" pitchFamily="34" charset="0"/>
            </a:rPr>
            <a:t>HAT OPERATÖRÜ</a:t>
          </a:r>
          <a:endParaRPr lang="tr-TR" sz="1800" b="1" dirty="0">
            <a:latin typeface="Verdana" panose="020B0604030504040204" pitchFamily="34" charset="0"/>
            <a:ea typeface="Verdana" panose="020B0604030504040204" pitchFamily="34" charset="0"/>
            <a:cs typeface="Verdana" panose="020B0604030504040204" pitchFamily="34" charset="0"/>
          </a:endParaRPr>
        </a:p>
      </dgm:t>
    </dgm:pt>
    <dgm:pt modelId="{E5161B55-45A1-464F-907B-6A4AE9475A38}" type="parTrans" cxnId="{B6B145E9-14D1-4E68-9CCC-122C1F257222}">
      <dgm:prSet/>
      <dgm:spPr/>
      <dgm:t>
        <a:bodyPr/>
        <a:lstStyle/>
        <a:p>
          <a:endParaRPr lang="tr-TR"/>
        </a:p>
      </dgm:t>
    </dgm:pt>
    <dgm:pt modelId="{BFEABC95-1FDB-446C-B2D6-DFD6EBF95DB8}" type="sibTrans" cxnId="{B6B145E9-14D1-4E68-9CCC-122C1F257222}">
      <dgm:prSet/>
      <dgm:spPr/>
      <dgm:t>
        <a:bodyPr/>
        <a:lstStyle/>
        <a:p>
          <a:endParaRPr lang="tr-TR"/>
        </a:p>
      </dgm:t>
    </dgm:pt>
    <dgm:pt modelId="{3DB9425C-935B-4107-A70D-AB45E4C31F72}">
      <dgm:prSet custT="1"/>
      <dgm:spPr/>
      <dgm:t>
        <a:bodyPr/>
        <a:lstStyle/>
        <a:p>
          <a:r>
            <a:rPr lang="tr-TR" sz="1800" b="1" dirty="0" smtClean="0">
              <a:latin typeface="Verdana" panose="020B0604030504040204" pitchFamily="34" charset="0"/>
              <a:ea typeface="Verdana" panose="020B0604030504040204" pitchFamily="34" charset="0"/>
              <a:cs typeface="Verdana" panose="020B0604030504040204" pitchFamily="34" charset="0"/>
            </a:rPr>
            <a:t>TARTI         ALETİ OPERATÖRÜ</a:t>
          </a:r>
          <a:endParaRPr lang="tr-TR" sz="1800" b="1" dirty="0">
            <a:latin typeface="Verdana" panose="020B0604030504040204" pitchFamily="34" charset="0"/>
            <a:ea typeface="Verdana" panose="020B0604030504040204" pitchFamily="34" charset="0"/>
            <a:cs typeface="Verdana" panose="020B0604030504040204" pitchFamily="34" charset="0"/>
          </a:endParaRPr>
        </a:p>
      </dgm:t>
    </dgm:pt>
    <dgm:pt modelId="{1A1C4219-69C7-464E-B901-CDD1EFEA8E5C}" type="parTrans" cxnId="{E005EE98-06B3-4E32-9EDC-56F7753BC2A8}">
      <dgm:prSet/>
      <dgm:spPr/>
      <dgm:t>
        <a:bodyPr/>
        <a:lstStyle/>
        <a:p>
          <a:endParaRPr lang="tr-TR"/>
        </a:p>
      </dgm:t>
    </dgm:pt>
    <dgm:pt modelId="{08370054-CEA2-48D9-A2E0-6DD52003EB97}" type="sibTrans" cxnId="{E005EE98-06B3-4E32-9EDC-56F7753BC2A8}">
      <dgm:prSet/>
      <dgm:spPr/>
      <dgm:t>
        <a:bodyPr/>
        <a:lstStyle/>
        <a:p>
          <a:endParaRPr lang="tr-TR"/>
        </a:p>
      </dgm:t>
    </dgm:pt>
    <dgm:pt modelId="{3D766C42-B8B2-48BA-B180-1F414D1FE7A9}">
      <dgm:prSet custT="1"/>
      <dgm:spPr/>
      <dgm:t>
        <a:bodyPr/>
        <a:lstStyle/>
        <a:p>
          <a:r>
            <a:rPr lang="tr-TR" sz="2000" b="1" dirty="0" smtClean="0">
              <a:latin typeface="Verdana" panose="020B0604030504040204" pitchFamily="34" charset="0"/>
              <a:ea typeface="Verdana" panose="020B0604030504040204" pitchFamily="34" charset="0"/>
              <a:cs typeface="Verdana" panose="020B0604030504040204" pitchFamily="34" charset="0"/>
            </a:rPr>
            <a:t>TAŞIMA       İŞLERİ ORGANİZATÖRÜ</a:t>
          </a:r>
          <a:endParaRPr lang="tr-TR" sz="2000" b="1" dirty="0">
            <a:latin typeface="Verdana" panose="020B0604030504040204" pitchFamily="34" charset="0"/>
            <a:ea typeface="Verdana" panose="020B0604030504040204" pitchFamily="34" charset="0"/>
            <a:cs typeface="Verdana" panose="020B0604030504040204" pitchFamily="34" charset="0"/>
          </a:endParaRPr>
        </a:p>
      </dgm:t>
    </dgm:pt>
    <dgm:pt modelId="{F07B9789-BCA6-4DD0-9DCE-E75C0DB2CFE5}" type="parTrans" cxnId="{DEF094A2-6AF0-49AC-85C3-C81679284248}">
      <dgm:prSet/>
      <dgm:spPr/>
      <dgm:t>
        <a:bodyPr/>
        <a:lstStyle/>
        <a:p>
          <a:endParaRPr lang="tr-TR"/>
        </a:p>
      </dgm:t>
    </dgm:pt>
    <dgm:pt modelId="{64A0E5F0-6698-4832-A90B-6B9760195751}" type="sibTrans" cxnId="{DEF094A2-6AF0-49AC-85C3-C81679284248}">
      <dgm:prSet/>
      <dgm:spPr/>
      <dgm:t>
        <a:bodyPr/>
        <a:lstStyle/>
        <a:p>
          <a:endParaRPr lang="tr-TR"/>
        </a:p>
      </dgm:t>
    </dgm:pt>
    <dgm:pt modelId="{5F3332AB-2D72-45DA-A2F1-90E71AD41449}" type="pres">
      <dgm:prSet presAssocID="{63837D14-87C5-4F22-AD2D-FC6077371316}" presName="Name0" presStyleCnt="0">
        <dgm:presLayoutVars>
          <dgm:dir/>
          <dgm:resizeHandles val="exact"/>
        </dgm:presLayoutVars>
      </dgm:prSet>
      <dgm:spPr/>
    </dgm:pt>
    <dgm:pt modelId="{7B80C4F3-9284-4598-9882-E042B9CD730F}" type="pres">
      <dgm:prSet presAssocID="{63837D14-87C5-4F22-AD2D-FC6077371316}" presName="fgShape" presStyleLbl="fgShp" presStyleIdx="0" presStyleCnt="1"/>
      <dgm:spPr/>
    </dgm:pt>
    <dgm:pt modelId="{C345E20D-E681-4D4F-A512-AAAD396EE3CB}" type="pres">
      <dgm:prSet presAssocID="{63837D14-87C5-4F22-AD2D-FC6077371316}" presName="linComp" presStyleCnt="0"/>
      <dgm:spPr/>
    </dgm:pt>
    <dgm:pt modelId="{AD3BF961-13ED-4E20-B909-492A8CF0E936}" type="pres">
      <dgm:prSet presAssocID="{4815CE8A-7D47-43A1-BE00-3BE276EAFCF1}" presName="compNode" presStyleCnt="0"/>
      <dgm:spPr/>
    </dgm:pt>
    <dgm:pt modelId="{D9B34449-6B68-47C3-8840-3869446B6727}" type="pres">
      <dgm:prSet presAssocID="{4815CE8A-7D47-43A1-BE00-3BE276EAFCF1}" presName="bkgdShape" presStyleLbl="node1" presStyleIdx="0" presStyleCnt="6"/>
      <dgm:spPr/>
      <dgm:t>
        <a:bodyPr/>
        <a:lstStyle/>
        <a:p>
          <a:endParaRPr lang="tr-TR"/>
        </a:p>
      </dgm:t>
    </dgm:pt>
    <dgm:pt modelId="{D0648B33-BF64-4171-A830-27BC5F98B5A3}" type="pres">
      <dgm:prSet presAssocID="{4815CE8A-7D47-43A1-BE00-3BE276EAFCF1}" presName="nodeTx" presStyleLbl="node1" presStyleIdx="0" presStyleCnt="6">
        <dgm:presLayoutVars>
          <dgm:bulletEnabled val="1"/>
        </dgm:presLayoutVars>
      </dgm:prSet>
      <dgm:spPr/>
      <dgm:t>
        <a:bodyPr/>
        <a:lstStyle/>
        <a:p>
          <a:endParaRPr lang="tr-TR"/>
        </a:p>
      </dgm:t>
    </dgm:pt>
    <dgm:pt modelId="{FF6C2EBD-6399-46BE-86EF-9EDD534E912D}" type="pres">
      <dgm:prSet presAssocID="{4815CE8A-7D47-43A1-BE00-3BE276EAFCF1}" presName="invisiNode" presStyleLbl="node1" presStyleIdx="0" presStyleCnt="6"/>
      <dgm:spPr/>
    </dgm:pt>
    <dgm:pt modelId="{130E4951-7E79-461E-9F7C-6CA8173C462D}" type="pres">
      <dgm:prSet presAssocID="{4815CE8A-7D47-43A1-BE00-3BE276EAFCF1}" presName="imagNode" presStyleLbl="fgImgPlace1" presStyleIdx="0" presStyleCnt="6" custScaleX="63132" custScaleY="63132"/>
      <dgm:spPr/>
    </dgm:pt>
    <dgm:pt modelId="{A40B3FCD-1B07-4186-9997-9EDE4F69ADA6}" type="pres">
      <dgm:prSet presAssocID="{06589EBA-5B3C-4809-921C-3A7491DB1FC8}" presName="sibTrans" presStyleLbl="sibTrans2D1" presStyleIdx="0" presStyleCnt="0"/>
      <dgm:spPr/>
      <dgm:t>
        <a:bodyPr/>
        <a:lstStyle/>
        <a:p>
          <a:endParaRPr lang="tr-TR"/>
        </a:p>
      </dgm:t>
    </dgm:pt>
    <dgm:pt modelId="{3E228453-23B3-40C8-8648-21865BDAF4AD}" type="pres">
      <dgm:prSet presAssocID="{0DF6E9EB-94E2-4369-A16F-2A29ACF8F046}" presName="compNode" presStyleCnt="0"/>
      <dgm:spPr/>
    </dgm:pt>
    <dgm:pt modelId="{049DF78C-61F9-48B2-BFEF-47FC58FAFD7F}" type="pres">
      <dgm:prSet presAssocID="{0DF6E9EB-94E2-4369-A16F-2A29ACF8F046}" presName="bkgdShape" presStyleLbl="node1" presStyleIdx="1" presStyleCnt="6"/>
      <dgm:spPr/>
      <dgm:t>
        <a:bodyPr/>
        <a:lstStyle/>
        <a:p>
          <a:endParaRPr lang="tr-TR"/>
        </a:p>
      </dgm:t>
    </dgm:pt>
    <dgm:pt modelId="{6E1FF829-43F5-43C2-AA74-80999B843517}" type="pres">
      <dgm:prSet presAssocID="{0DF6E9EB-94E2-4369-A16F-2A29ACF8F046}" presName="nodeTx" presStyleLbl="node1" presStyleIdx="1" presStyleCnt="6">
        <dgm:presLayoutVars>
          <dgm:bulletEnabled val="1"/>
        </dgm:presLayoutVars>
      </dgm:prSet>
      <dgm:spPr/>
      <dgm:t>
        <a:bodyPr/>
        <a:lstStyle/>
        <a:p>
          <a:endParaRPr lang="tr-TR"/>
        </a:p>
      </dgm:t>
    </dgm:pt>
    <dgm:pt modelId="{5085A1FA-65EF-4C6E-A4FA-A5B9A672FCBF}" type="pres">
      <dgm:prSet presAssocID="{0DF6E9EB-94E2-4369-A16F-2A29ACF8F046}" presName="invisiNode" presStyleLbl="node1" presStyleIdx="1" presStyleCnt="6"/>
      <dgm:spPr/>
    </dgm:pt>
    <dgm:pt modelId="{318BE857-DCC5-43C0-A6F0-B7C2C4ED96BB}" type="pres">
      <dgm:prSet presAssocID="{0DF6E9EB-94E2-4369-A16F-2A29ACF8F046}" presName="imagNode" presStyleLbl="fgImgPlace1" presStyleIdx="1" presStyleCnt="6" custScaleX="63132" custScaleY="63132"/>
      <dgm:spPr/>
    </dgm:pt>
    <dgm:pt modelId="{9A27D5A4-4892-4743-BA92-A0DF2FE2E9E8}" type="pres">
      <dgm:prSet presAssocID="{8078F0B7-12B3-4A6A-B3DE-09DAC2E7FB8D}" presName="sibTrans" presStyleLbl="sibTrans2D1" presStyleIdx="0" presStyleCnt="0"/>
      <dgm:spPr/>
      <dgm:t>
        <a:bodyPr/>
        <a:lstStyle/>
        <a:p>
          <a:endParaRPr lang="tr-TR"/>
        </a:p>
      </dgm:t>
    </dgm:pt>
    <dgm:pt modelId="{8943364E-8831-4735-80E9-8B75055374D4}" type="pres">
      <dgm:prSet presAssocID="{A7F2FDA7-118E-4BBC-9107-12AF9217D899}" presName="compNode" presStyleCnt="0"/>
      <dgm:spPr/>
    </dgm:pt>
    <dgm:pt modelId="{FC987F31-9B7F-4E92-8E2F-468423081BC5}" type="pres">
      <dgm:prSet presAssocID="{A7F2FDA7-118E-4BBC-9107-12AF9217D899}" presName="bkgdShape" presStyleLbl="node1" presStyleIdx="2" presStyleCnt="6"/>
      <dgm:spPr/>
      <dgm:t>
        <a:bodyPr/>
        <a:lstStyle/>
        <a:p>
          <a:endParaRPr lang="tr-TR"/>
        </a:p>
      </dgm:t>
    </dgm:pt>
    <dgm:pt modelId="{F089ABE5-8E46-4F94-9D94-2FC7A3DE77C9}" type="pres">
      <dgm:prSet presAssocID="{A7F2FDA7-118E-4BBC-9107-12AF9217D899}" presName="nodeTx" presStyleLbl="node1" presStyleIdx="2" presStyleCnt="6">
        <dgm:presLayoutVars>
          <dgm:bulletEnabled val="1"/>
        </dgm:presLayoutVars>
      </dgm:prSet>
      <dgm:spPr/>
      <dgm:t>
        <a:bodyPr/>
        <a:lstStyle/>
        <a:p>
          <a:endParaRPr lang="tr-TR"/>
        </a:p>
      </dgm:t>
    </dgm:pt>
    <dgm:pt modelId="{C54E24A7-0A2F-44B1-99C2-9D00C281E202}" type="pres">
      <dgm:prSet presAssocID="{A7F2FDA7-118E-4BBC-9107-12AF9217D899}" presName="invisiNode" presStyleLbl="node1" presStyleIdx="2" presStyleCnt="6"/>
      <dgm:spPr/>
    </dgm:pt>
    <dgm:pt modelId="{72D37F73-888B-4A02-9F69-5C2AE516F3C7}" type="pres">
      <dgm:prSet presAssocID="{A7F2FDA7-118E-4BBC-9107-12AF9217D899}" presName="imagNode" presStyleLbl="fgImgPlace1" presStyleIdx="2" presStyleCnt="6" custScaleX="63132" custScaleY="63132"/>
      <dgm:spPr/>
    </dgm:pt>
    <dgm:pt modelId="{57BE68D5-4AAE-47C0-985E-C68452B6B27E}" type="pres">
      <dgm:prSet presAssocID="{23896E3E-93CB-48FA-958A-D128919DB0E1}" presName="sibTrans" presStyleLbl="sibTrans2D1" presStyleIdx="0" presStyleCnt="0"/>
      <dgm:spPr/>
      <dgm:t>
        <a:bodyPr/>
        <a:lstStyle/>
        <a:p>
          <a:endParaRPr lang="tr-TR"/>
        </a:p>
      </dgm:t>
    </dgm:pt>
    <dgm:pt modelId="{7A63D4C5-3EC7-43B7-96EC-51B81DBCD872}" type="pres">
      <dgm:prSet presAssocID="{31425459-7D93-4BF7-9F79-223B64FC9A19}" presName="compNode" presStyleCnt="0"/>
      <dgm:spPr/>
    </dgm:pt>
    <dgm:pt modelId="{071C4F34-381D-47BF-9872-D05D02E7A448}" type="pres">
      <dgm:prSet presAssocID="{31425459-7D93-4BF7-9F79-223B64FC9A19}" presName="bkgdShape" presStyleLbl="node1" presStyleIdx="3" presStyleCnt="6"/>
      <dgm:spPr/>
      <dgm:t>
        <a:bodyPr/>
        <a:lstStyle/>
        <a:p>
          <a:endParaRPr lang="tr-TR"/>
        </a:p>
      </dgm:t>
    </dgm:pt>
    <dgm:pt modelId="{27DF943F-810E-476E-9CF9-133BEE35C1EE}" type="pres">
      <dgm:prSet presAssocID="{31425459-7D93-4BF7-9F79-223B64FC9A19}" presName="nodeTx" presStyleLbl="node1" presStyleIdx="3" presStyleCnt="6">
        <dgm:presLayoutVars>
          <dgm:bulletEnabled val="1"/>
        </dgm:presLayoutVars>
      </dgm:prSet>
      <dgm:spPr/>
      <dgm:t>
        <a:bodyPr/>
        <a:lstStyle/>
        <a:p>
          <a:endParaRPr lang="tr-TR"/>
        </a:p>
      </dgm:t>
    </dgm:pt>
    <dgm:pt modelId="{172259E6-EA73-4D48-944C-C37E466021B7}" type="pres">
      <dgm:prSet presAssocID="{31425459-7D93-4BF7-9F79-223B64FC9A19}" presName="invisiNode" presStyleLbl="node1" presStyleIdx="3" presStyleCnt="6"/>
      <dgm:spPr/>
    </dgm:pt>
    <dgm:pt modelId="{61B5F73E-6939-414F-94C4-54D905179944}" type="pres">
      <dgm:prSet presAssocID="{31425459-7D93-4BF7-9F79-223B64FC9A19}" presName="imagNode" presStyleLbl="fgImgPlace1" presStyleIdx="3" presStyleCnt="6" custScaleX="63132" custScaleY="63132"/>
      <dgm:spPr/>
    </dgm:pt>
    <dgm:pt modelId="{B107ED33-D91C-4010-9634-3F514898BEF2}" type="pres">
      <dgm:prSet presAssocID="{BFEABC95-1FDB-446C-B2D6-DFD6EBF95DB8}" presName="sibTrans" presStyleLbl="sibTrans2D1" presStyleIdx="0" presStyleCnt="0"/>
      <dgm:spPr/>
      <dgm:t>
        <a:bodyPr/>
        <a:lstStyle/>
        <a:p>
          <a:endParaRPr lang="tr-TR"/>
        </a:p>
      </dgm:t>
    </dgm:pt>
    <dgm:pt modelId="{449511FC-5C04-4455-BD93-FAF4C6FFBB09}" type="pres">
      <dgm:prSet presAssocID="{3DB9425C-935B-4107-A70D-AB45E4C31F72}" presName="compNode" presStyleCnt="0"/>
      <dgm:spPr/>
    </dgm:pt>
    <dgm:pt modelId="{A60BB446-E3CE-4383-8C06-06ABCA84A235}" type="pres">
      <dgm:prSet presAssocID="{3DB9425C-935B-4107-A70D-AB45E4C31F72}" presName="bkgdShape" presStyleLbl="node1" presStyleIdx="4" presStyleCnt="6"/>
      <dgm:spPr/>
      <dgm:t>
        <a:bodyPr/>
        <a:lstStyle/>
        <a:p>
          <a:endParaRPr lang="tr-TR"/>
        </a:p>
      </dgm:t>
    </dgm:pt>
    <dgm:pt modelId="{E35F287A-CF50-483B-B1DF-95031DDD34D1}" type="pres">
      <dgm:prSet presAssocID="{3DB9425C-935B-4107-A70D-AB45E4C31F72}" presName="nodeTx" presStyleLbl="node1" presStyleIdx="4" presStyleCnt="6">
        <dgm:presLayoutVars>
          <dgm:bulletEnabled val="1"/>
        </dgm:presLayoutVars>
      </dgm:prSet>
      <dgm:spPr/>
      <dgm:t>
        <a:bodyPr/>
        <a:lstStyle/>
        <a:p>
          <a:endParaRPr lang="tr-TR"/>
        </a:p>
      </dgm:t>
    </dgm:pt>
    <dgm:pt modelId="{D82FED23-68F8-4A60-B6A1-AB6D20E9C29D}" type="pres">
      <dgm:prSet presAssocID="{3DB9425C-935B-4107-A70D-AB45E4C31F72}" presName="invisiNode" presStyleLbl="node1" presStyleIdx="4" presStyleCnt="6"/>
      <dgm:spPr/>
    </dgm:pt>
    <dgm:pt modelId="{970D03F0-AA04-43D3-BCCE-EB5068D6976F}" type="pres">
      <dgm:prSet presAssocID="{3DB9425C-935B-4107-A70D-AB45E4C31F72}" presName="imagNode" presStyleLbl="fgImgPlace1" presStyleIdx="4" presStyleCnt="6" custScaleX="63132" custScaleY="63132"/>
      <dgm:spPr/>
    </dgm:pt>
    <dgm:pt modelId="{C215DE49-31FA-4FC3-BD5F-B3C54FA09E6D}" type="pres">
      <dgm:prSet presAssocID="{08370054-CEA2-48D9-A2E0-6DD52003EB97}" presName="sibTrans" presStyleLbl="sibTrans2D1" presStyleIdx="0" presStyleCnt="0"/>
      <dgm:spPr/>
      <dgm:t>
        <a:bodyPr/>
        <a:lstStyle/>
        <a:p>
          <a:endParaRPr lang="tr-TR"/>
        </a:p>
      </dgm:t>
    </dgm:pt>
    <dgm:pt modelId="{150EA245-F2AC-4EC0-AABF-9D8AF182946B}" type="pres">
      <dgm:prSet presAssocID="{3D766C42-B8B2-48BA-B180-1F414D1FE7A9}" presName="compNode" presStyleCnt="0"/>
      <dgm:spPr/>
    </dgm:pt>
    <dgm:pt modelId="{836736AA-1DE3-4FB0-A4EC-FA235D2C679A}" type="pres">
      <dgm:prSet presAssocID="{3D766C42-B8B2-48BA-B180-1F414D1FE7A9}" presName="bkgdShape" presStyleLbl="node1" presStyleIdx="5" presStyleCnt="6"/>
      <dgm:spPr/>
      <dgm:t>
        <a:bodyPr/>
        <a:lstStyle/>
        <a:p>
          <a:endParaRPr lang="tr-TR"/>
        </a:p>
      </dgm:t>
    </dgm:pt>
    <dgm:pt modelId="{CAB77906-38CE-47D7-96B1-5510926AA5E0}" type="pres">
      <dgm:prSet presAssocID="{3D766C42-B8B2-48BA-B180-1F414D1FE7A9}" presName="nodeTx" presStyleLbl="node1" presStyleIdx="5" presStyleCnt="6">
        <dgm:presLayoutVars>
          <dgm:bulletEnabled val="1"/>
        </dgm:presLayoutVars>
      </dgm:prSet>
      <dgm:spPr/>
      <dgm:t>
        <a:bodyPr/>
        <a:lstStyle/>
        <a:p>
          <a:endParaRPr lang="tr-TR"/>
        </a:p>
      </dgm:t>
    </dgm:pt>
    <dgm:pt modelId="{BEAF134D-8A80-4C29-B038-072FD6BAEA87}" type="pres">
      <dgm:prSet presAssocID="{3D766C42-B8B2-48BA-B180-1F414D1FE7A9}" presName="invisiNode" presStyleLbl="node1" presStyleIdx="5" presStyleCnt="6"/>
      <dgm:spPr/>
    </dgm:pt>
    <dgm:pt modelId="{5B931CD6-2CB7-4863-A682-782B81F56776}" type="pres">
      <dgm:prSet presAssocID="{3D766C42-B8B2-48BA-B180-1F414D1FE7A9}" presName="imagNode" presStyleLbl="fgImgPlace1" presStyleIdx="5" presStyleCnt="6" custScaleX="63132" custScaleY="63132"/>
      <dgm:spPr/>
    </dgm:pt>
  </dgm:ptLst>
  <dgm:cxnLst>
    <dgm:cxn modelId="{2AD7982C-2E5E-46B7-840E-12520C2DE8AA}" type="presOf" srcId="{4815CE8A-7D47-43A1-BE00-3BE276EAFCF1}" destId="{D0648B33-BF64-4171-A830-27BC5F98B5A3}" srcOrd="1" destOrd="0" presId="urn:microsoft.com/office/officeart/2005/8/layout/hList7"/>
    <dgm:cxn modelId="{EE491B9E-A44E-452A-B2C5-37C83AE9109A}" type="presOf" srcId="{3D766C42-B8B2-48BA-B180-1F414D1FE7A9}" destId="{836736AA-1DE3-4FB0-A4EC-FA235D2C679A}" srcOrd="0" destOrd="0" presId="urn:microsoft.com/office/officeart/2005/8/layout/hList7"/>
    <dgm:cxn modelId="{E099F822-5460-464A-8502-929A2528273F}" type="presOf" srcId="{3DB9425C-935B-4107-A70D-AB45E4C31F72}" destId="{E35F287A-CF50-483B-B1DF-95031DDD34D1}" srcOrd="1" destOrd="0" presId="urn:microsoft.com/office/officeart/2005/8/layout/hList7"/>
    <dgm:cxn modelId="{3534F130-B409-4FCD-94AE-6DC9C3046D2B}" type="presOf" srcId="{06589EBA-5B3C-4809-921C-3A7491DB1FC8}" destId="{A40B3FCD-1B07-4186-9997-9EDE4F69ADA6}" srcOrd="0" destOrd="0" presId="urn:microsoft.com/office/officeart/2005/8/layout/hList7"/>
    <dgm:cxn modelId="{0F089DF9-6C23-4C88-84AA-C0E379ACD4AC}" type="presOf" srcId="{8078F0B7-12B3-4A6A-B3DE-09DAC2E7FB8D}" destId="{9A27D5A4-4892-4743-BA92-A0DF2FE2E9E8}" srcOrd="0" destOrd="0" presId="urn:microsoft.com/office/officeart/2005/8/layout/hList7"/>
    <dgm:cxn modelId="{5144F9A9-9C78-4E03-B6C6-B38E49EAD842}" type="presOf" srcId="{A7F2FDA7-118E-4BBC-9107-12AF9217D899}" destId="{FC987F31-9B7F-4E92-8E2F-468423081BC5}" srcOrd="0" destOrd="0" presId="urn:microsoft.com/office/officeart/2005/8/layout/hList7"/>
    <dgm:cxn modelId="{B6B145E9-14D1-4E68-9CCC-122C1F257222}" srcId="{63837D14-87C5-4F22-AD2D-FC6077371316}" destId="{31425459-7D93-4BF7-9F79-223B64FC9A19}" srcOrd="3" destOrd="0" parTransId="{E5161B55-45A1-464F-907B-6A4AE9475A38}" sibTransId="{BFEABC95-1FDB-446C-B2D6-DFD6EBF95DB8}"/>
    <dgm:cxn modelId="{5D857157-5F2A-4314-A489-2A2EFF28BFAE}" type="presOf" srcId="{63837D14-87C5-4F22-AD2D-FC6077371316}" destId="{5F3332AB-2D72-45DA-A2F1-90E71AD41449}" srcOrd="0" destOrd="0" presId="urn:microsoft.com/office/officeart/2005/8/layout/hList7"/>
    <dgm:cxn modelId="{E27A0337-5B47-4FF2-B405-0DAE9B5D0697}" type="presOf" srcId="{3D766C42-B8B2-48BA-B180-1F414D1FE7A9}" destId="{CAB77906-38CE-47D7-96B1-5510926AA5E0}" srcOrd="1" destOrd="0" presId="urn:microsoft.com/office/officeart/2005/8/layout/hList7"/>
    <dgm:cxn modelId="{0F254110-3928-4E28-9E0F-392945FF47E1}" type="presOf" srcId="{31425459-7D93-4BF7-9F79-223B64FC9A19}" destId="{27DF943F-810E-476E-9CF9-133BEE35C1EE}" srcOrd="1" destOrd="0" presId="urn:microsoft.com/office/officeart/2005/8/layout/hList7"/>
    <dgm:cxn modelId="{DEF094A2-6AF0-49AC-85C3-C81679284248}" srcId="{63837D14-87C5-4F22-AD2D-FC6077371316}" destId="{3D766C42-B8B2-48BA-B180-1F414D1FE7A9}" srcOrd="5" destOrd="0" parTransId="{F07B9789-BCA6-4DD0-9DCE-E75C0DB2CFE5}" sibTransId="{64A0E5F0-6698-4832-A90B-6B9760195751}"/>
    <dgm:cxn modelId="{58F785B8-A2B1-4BF7-830B-37D4C29895C0}" type="presOf" srcId="{3DB9425C-935B-4107-A70D-AB45E4C31F72}" destId="{A60BB446-E3CE-4383-8C06-06ABCA84A235}" srcOrd="0" destOrd="0" presId="urn:microsoft.com/office/officeart/2005/8/layout/hList7"/>
    <dgm:cxn modelId="{E005EE98-06B3-4E32-9EDC-56F7753BC2A8}" srcId="{63837D14-87C5-4F22-AD2D-FC6077371316}" destId="{3DB9425C-935B-4107-A70D-AB45E4C31F72}" srcOrd="4" destOrd="0" parTransId="{1A1C4219-69C7-464E-B901-CDD1EFEA8E5C}" sibTransId="{08370054-CEA2-48D9-A2E0-6DD52003EB97}"/>
    <dgm:cxn modelId="{1478EE45-00D8-4D78-B424-57373DC4994E}" srcId="{63837D14-87C5-4F22-AD2D-FC6077371316}" destId="{0DF6E9EB-94E2-4369-A16F-2A29ACF8F046}" srcOrd="1" destOrd="0" parTransId="{6CD77829-AC5B-497A-ADDC-D83606C164AC}" sibTransId="{8078F0B7-12B3-4A6A-B3DE-09DAC2E7FB8D}"/>
    <dgm:cxn modelId="{6908A3C0-8F96-4CE8-A212-10A9EED175CE}" type="presOf" srcId="{4815CE8A-7D47-43A1-BE00-3BE276EAFCF1}" destId="{D9B34449-6B68-47C3-8840-3869446B6727}" srcOrd="0" destOrd="0" presId="urn:microsoft.com/office/officeart/2005/8/layout/hList7"/>
    <dgm:cxn modelId="{2107DC51-55B5-4953-B801-3D0E45FE83F4}" srcId="{63837D14-87C5-4F22-AD2D-FC6077371316}" destId="{4815CE8A-7D47-43A1-BE00-3BE276EAFCF1}" srcOrd="0" destOrd="0" parTransId="{FADDDA51-84C1-48FD-9FEE-8D0CB982333D}" sibTransId="{06589EBA-5B3C-4809-921C-3A7491DB1FC8}"/>
    <dgm:cxn modelId="{E57A1D3D-7F09-42D1-9A24-96443F6AAB2F}" type="presOf" srcId="{31425459-7D93-4BF7-9F79-223B64FC9A19}" destId="{071C4F34-381D-47BF-9872-D05D02E7A448}" srcOrd="0" destOrd="0" presId="urn:microsoft.com/office/officeart/2005/8/layout/hList7"/>
    <dgm:cxn modelId="{20D9FBF7-914C-4C38-AD64-F7DB8561C207}" type="presOf" srcId="{08370054-CEA2-48D9-A2E0-6DD52003EB97}" destId="{C215DE49-31FA-4FC3-BD5F-B3C54FA09E6D}" srcOrd="0" destOrd="0" presId="urn:microsoft.com/office/officeart/2005/8/layout/hList7"/>
    <dgm:cxn modelId="{587D913A-F76E-4669-8924-174F9076BE30}" type="presOf" srcId="{0DF6E9EB-94E2-4369-A16F-2A29ACF8F046}" destId="{049DF78C-61F9-48B2-BFEF-47FC58FAFD7F}" srcOrd="0" destOrd="0" presId="urn:microsoft.com/office/officeart/2005/8/layout/hList7"/>
    <dgm:cxn modelId="{451133CC-0CC7-49C6-88CB-5EFAFD1D3CCD}" type="presOf" srcId="{A7F2FDA7-118E-4BBC-9107-12AF9217D899}" destId="{F089ABE5-8E46-4F94-9D94-2FC7A3DE77C9}" srcOrd="1" destOrd="0" presId="urn:microsoft.com/office/officeart/2005/8/layout/hList7"/>
    <dgm:cxn modelId="{9BCD090A-EE4F-41BD-A4F6-23CAD4305454}" type="presOf" srcId="{23896E3E-93CB-48FA-958A-D128919DB0E1}" destId="{57BE68D5-4AAE-47C0-985E-C68452B6B27E}" srcOrd="0" destOrd="0" presId="urn:microsoft.com/office/officeart/2005/8/layout/hList7"/>
    <dgm:cxn modelId="{864BF891-C096-41A5-A4AB-E1F7A2604AEE}" type="presOf" srcId="{BFEABC95-1FDB-446C-B2D6-DFD6EBF95DB8}" destId="{B107ED33-D91C-4010-9634-3F514898BEF2}" srcOrd="0" destOrd="0" presId="urn:microsoft.com/office/officeart/2005/8/layout/hList7"/>
    <dgm:cxn modelId="{41304BED-F274-42BB-8816-9F3BB45674E1}" type="presOf" srcId="{0DF6E9EB-94E2-4369-A16F-2A29ACF8F046}" destId="{6E1FF829-43F5-43C2-AA74-80999B843517}" srcOrd="1" destOrd="0" presId="urn:microsoft.com/office/officeart/2005/8/layout/hList7"/>
    <dgm:cxn modelId="{D88AE1A9-7969-443C-B248-69B8FD2844B8}" srcId="{63837D14-87C5-4F22-AD2D-FC6077371316}" destId="{A7F2FDA7-118E-4BBC-9107-12AF9217D899}" srcOrd="2" destOrd="0" parTransId="{E482A610-92E3-47B3-B07D-819E123A1294}" sibTransId="{23896E3E-93CB-48FA-958A-D128919DB0E1}"/>
    <dgm:cxn modelId="{E8121A4C-A294-4F26-97CE-85B9306C4603}" type="presParOf" srcId="{5F3332AB-2D72-45DA-A2F1-90E71AD41449}" destId="{7B80C4F3-9284-4598-9882-E042B9CD730F}" srcOrd="0" destOrd="0" presId="urn:microsoft.com/office/officeart/2005/8/layout/hList7"/>
    <dgm:cxn modelId="{2271B37F-BAB0-4A89-8580-058FF2175394}" type="presParOf" srcId="{5F3332AB-2D72-45DA-A2F1-90E71AD41449}" destId="{C345E20D-E681-4D4F-A512-AAAD396EE3CB}" srcOrd="1" destOrd="0" presId="urn:microsoft.com/office/officeart/2005/8/layout/hList7"/>
    <dgm:cxn modelId="{75334BCF-DB72-4BCC-AD58-20D3418BF93B}" type="presParOf" srcId="{C345E20D-E681-4D4F-A512-AAAD396EE3CB}" destId="{AD3BF961-13ED-4E20-B909-492A8CF0E936}" srcOrd="0" destOrd="0" presId="urn:microsoft.com/office/officeart/2005/8/layout/hList7"/>
    <dgm:cxn modelId="{F9913787-50CC-44FD-A155-FE8AD7EA077D}" type="presParOf" srcId="{AD3BF961-13ED-4E20-B909-492A8CF0E936}" destId="{D9B34449-6B68-47C3-8840-3869446B6727}" srcOrd="0" destOrd="0" presId="urn:microsoft.com/office/officeart/2005/8/layout/hList7"/>
    <dgm:cxn modelId="{2CFBA6A2-52E1-4DEA-91EC-E017C14646C1}" type="presParOf" srcId="{AD3BF961-13ED-4E20-B909-492A8CF0E936}" destId="{D0648B33-BF64-4171-A830-27BC5F98B5A3}" srcOrd="1" destOrd="0" presId="urn:microsoft.com/office/officeart/2005/8/layout/hList7"/>
    <dgm:cxn modelId="{C61A7781-4FCF-4C93-B27E-2F7FC23055C8}" type="presParOf" srcId="{AD3BF961-13ED-4E20-B909-492A8CF0E936}" destId="{FF6C2EBD-6399-46BE-86EF-9EDD534E912D}" srcOrd="2" destOrd="0" presId="urn:microsoft.com/office/officeart/2005/8/layout/hList7"/>
    <dgm:cxn modelId="{1C4005F1-6A28-4935-BA3B-332C0F13A316}" type="presParOf" srcId="{AD3BF961-13ED-4E20-B909-492A8CF0E936}" destId="{130E4951-7E79-461E-9F7C-6CA8173C462D}" srcOrd="3" destOrd="0" presId="urn:microsoft.com/office/officeart/2005/8/layout/hList7"/>
    <dgm:cxn modelId="{7AEE15ED-FF00-414C-852A-B704F13644F7}" type="presParOf" srcId="{C345E20D-E681-4D4F-A512-AAAD396EE3CB}" destId="{A40B3FCD-1B07-4186-9997-9EDE4F69ADA6}" srcOrd="1" destOrd="0" presId="urn:microsoft.com/office/officeart/2005/8/layout/hList7"/>
    <dgm:cxn modelId="{43ADF610-EEB4-4F6A-9B17-8CD2EE33C09E}" type="presParOf" srcId="{C345E20D-E681-4D4F-A512-AAAD396EE3CB}" destId="{3E228453-23B3-40C8-8648-21865BDAF4AD}" srcOrd="2" destOrd="0" presId="urn:microsoft.com/office/officeart/2005/8/layout/hList7"/>
    <dgm:cxn modelId="{F3B1329D-098E-4536-B4F6-D4D29C7F8FD2}" type="presParOf" srcId="{3E228453-23B3-40C8-8648-21865BDAF4AD}" destId="{049DF78C-61F9-48B2-BFEF-47FC58FAFD7F}" srcOrd="0" destOrd="0" presId="urn:microsoft.com/office/officeart/2005/8/layout/hList7"/>
    <dgm:cxn modelId="{E80432A2-E81E-48E4-995C-4A40F5D5D5E0}" type="presParOf" srcId="{3E228453-23B3-40C8-8648-21865BDAF4AD}" destId="{6E1FF829-43F5-43C2-AA74-80999B843517}" srcOrd="1" destOrd="0" presId="urn:microsoft.com/office/officeart/2005/8/layout/hList7"/>
    <dgm:cxn modelId="{3B686B54-ECE0-4896-9AE9-6B59A60288A7}" type="presParOf" srcId="{3E228453-23B3-40C8-8648-21865BDAF4AD}" destId="{5085A1FA-65EF-4C6E-A4FA-A5B9A672FCBF}" srcOrd="2" destOrd="0" presId="urn:microsoft.com/office/officeart/2005/8/layout/hList7"/>
    <dgm:cxn modelId="{083FC94F-66BF-4DAF-8FEB-7A5829B6AEEF}" type="presParOf" srcId="{3E228453-23B3-40C8-8648-21865BDAF4AD}" destId="{318BE857-DCC5-43C0-A6F0-B7C2C4ED96BB}" srcOrd="3" destOrd="0" presId="urn:microsoft.com/office/officeart/2005/8/layout/hList7"/>
    <dgm:cxn modelId="{FE8FD3FD-8EC8-436F-88D6-B0B58E4C1031}" type="presParOf" srcId="{C345E20D-E681-4D4F-A512-AAAD396EE3CB}" destId="{9A27D5A4-4892-4743-BA92-A0DF2FE2E9E8}" srcOrd="3" destOrd="0" presId="urn:microsoft.com/office/officeart/2005/8/layout/hList7"/>
    <dgm:cxn modelId="{FFEF62D2-DB93-4BE2-BBC2-79E91F0D8737}" type="presParOf" srcId="{C345E20D-E681-4D4F-A512-AAAD396EE3CB}" destId="{8943364E-8831-4735-80E9-8B75055374D4}" srcOrd="4" destOrd="0" presId="urn:microsoft.com/office/officeart/2005/8/layout/hList7"/>
    <dgm:cxn modelId="{39C5F5D8-D319-43DE-8910-4720CB61108F}" type="presParOf" srcId="{8943364E-8831-4735-80E9-8B75055374D4}" destId="{FC987F31-9B7F-4E92-8E2F-468423081BC5}" srcOrd="0" destOrd="0" presId="urn:microsoft.com/office/officeart/2005/8/layout/hList7"/>
    <dgm:cxn modelId="{FA201E7F-D91C-44C5-AAED-40B0C29D2D11}" type="presParOf" srcId="{8943364E-8831-4735-80E9-8B75055374D4}" destId="{F089ABE5-8E46-4F94-9D94-2FC7A3DE77C9}" srcOrd="1" destOrd="0" presId="urn:microsoft.com/office/officeart/2005/8/layout/hList7"/>
    <dgm:cxn modelId="{AA0FAD9F-637B-4BA0-B7B5-01EF4ACD1E52}" type="presParOf" srcId="{8943364E-8831-4735-80E9-8B75055374D4}" destId="{C54E24A7-0A2F-44B1-99C2-9D00C281E202}" srcOrd="2" destOrd="0" presId="urn:microsoft.com/office/officeart/2005/8/layout/hList7"/>
    <dgm:cxn modelId="{43C75D60-A9DE-4A35-BC3F-5A0DF14BDA7F}" type="presParOf" srcId="{8943364E-8831-4735-80E9-8B75055374D4}" destId="{72D37F73-888B-4A02-9F69-5C2AE516F3C7}" srcOrd="3" destOrd="0" presId="urn:microsoft.com/office/officeart/2005/8/layout/hList7"/>
    <dgm:cxn modelId="{B571118F-6482-4968-9938-E94667A77FE9}" type="presParOf" srcId="{C345E20D-E681-4D4F-A512-AAAD396EE3CB}" destId="{57BE68D5-4AAE-47C0-985E-C68452B6B27E}" srcOrd="5" destOrd="0" presId="urn:microsoft.com/office/officeart/2005/8/layout/hList7"/>
    <dgm:cxn modelId="{A30F4E12-F53B-42E1-B8AC-7C77AED10664}" type="presParOf" srcId="{C345E20D-E681-4D4F-A512-AAAD396EE3CB}" destId="{7A63D4C5-3EC7-43B7-96EC-51B81DBCD872}" srcOrd="6" destOrd="0" presId="urn:microsoft.com/office/officeart/2005/8/layout/hList7"/>
    <dgm:cxn modelId="{315C2101-36F0-4B84-808E-1F3E45BDDB82}" type="presParOf" srcId="{7A63D4C5-3EC7-43B7-96EC-51B81DBCD872}" destId="{071C4F34-381D-47BF-9872-D05D02E7A448}" srcOrd="0" destOrd="0" presId="urn:microsoft.com/office/officeart/2005/8/layout/hList7"/>
    <dgm:cxn modelId="{7E821054-F24C-4237-93B9-837F3880B648}" type="presParOf" srcId="{7A63D4C5-3EC7-43B7-96EC-51B81DBCD872}" destId="{27DF943F-810E-476E-9CF9-133BEE35C1EE}" srcOrd="1" destOrd="0" presId="urn:microsoft.com/office/officeart/2005/8/layout/hList7"/>
    <dgm:cxn modelId="{BE043DAC-E68D-42E8-9012-7AF2DFDEFD64}" type="presParOf" srcId="{7A63D4C5-3EC7-43B7-96EC-51B81DBCD872}" destId="{172259E6-EA73-4D48-944C-C37E466021B7}" srcOrd="2" destOrd="0" presId="urn:microsoft.com/office/officeart/2005/8/layout/hList7"/>
    <dgm:cxn modelId="{C432202E-0F2E-4BA9-9874-32BB920ED907}" type="presParOf" srcId="{7A63D4C5-3EC7-43B7-96EC-51B81DBCD872}" destId="{61B5F73E-6939-414F-94C4-54D905179944}" srcOrd="3" destOrd="0" presId="urn:microsoft.com/office/officeart/2005/8/layout/hList7"/>
    <dgm:cxn modelId="{74323F08-D9F9-4E6F-951D-EA6D82D2BC74}" type="presParOf" srcId="{C345E20D-E681-4D4F-A512-AAAD396EE3CB}" destId="{B107ED33-D91C-4010-9634-3F514898BEF2}" srcOrd="7" destOrd="0" presId="urn:microsoft.com/office/officeart/2005/8/layout/hList7"/>
    <dgm:cxn modelId="{BBAC6913-1F9C-46A7-9D1C-D627A4226C0B}" type="presParOf" srcId="{C345E20D-E681-4D4F-A512-AAAD396EE3CB}" destId="{449511FC-5C04-4455-BD93-FAF4C6FFBB09}" srcOrd="8" destOrd="0" presId="urn:microsoft.com/office/officeart/2005/8/layout/hList7"/>
    <dgm:cxn modelId="{6E0CD3D0-0F59-4C0F-B428-3DDA353C22AA}" type="presParOf" srcId="{449511FC-5C04-4455-BD93-FAF4C6FFBB09}" destId="{A60BB446-E3CE-4383-8C06-06ABCA84A235}" srcOrd="0" destOrd="0" presId="urn:microsoft.com/office/officeart/2005/8/layout/hList7"/>
    <dgm:cxn modelId="{9088BBBF-3902-4261-8E21-C68D629D1EAA}" type="presParOf" srcId="{449511FC-5C04-4455-BD93-FAF4C6FFBB09}" destId="{E35F287A-CF50-483B-B1DF-95031DDD34D1}" srcOrd="1" destOrd="0" presId="urn:microsoft.com/office/officeart/2005/8/layout/hList7"/>
    <dgm:cxn modelId="{4EC8D23F-13F1-4E17-8F0C-052406206824}" type="presParOf" srcId="{449511FC-5C04-4455-BD93-FAF4C6FFBB09}" destId="{D82FED23-68F8-4A60-B6A1-AB6D20E9C29D}" srcOrd="2" destOrd="0" presId="urn:microsoft.com/office/officeart/2005/8/layout/hList7"/>
    <dgm:cxn modelId="{B4DB9AF5-0D58-45F7-8DC7-692315E463AA}" type="presParOf" srcId="{449511FC-5C04-4455-BD93-FAF4C6FFBB09}" destId="{970D03F0-AA04-43D3-BCCE-EB5068D6976F}" srcOrd="3" destOrd="0" presId="urn:microsoft.com/office/officeart/2005/8/layout/hList7"/>
    <dgm:cxn modelId="{07DCF5D0-86F4-4A54-95EB-616467B8834D}" type="presParOf" srcId="{C345E20D-E681-4D4F-A512-AAAD396EE3CB}" destId="{C215DE49-31FA-4FC3-BD5F-B3C54FA09E6D}" srcOrd="9" destOrd="0" presId="urn:microsoft.com/office/officeart/2005/8/layout/hList7"/>
    <dgm:cxn modelId="{41888306-17CC-455C-9D9E-B65EDF7003ED}" type="presParOf" srcId="{C345E20D-E681-4D4F-A512-AAAD396EE3CB}" destId="{150EA245-F2AC-4EC0-AABF-9D8AF182946B}" srcOrd="10" destOrd="0" presId="urn:microsoft.com/office/officeart/2005/8/layout/hList7"/>
    <dgm:cxn modelId="{2D93B2CA-95AB-4303-B934-A0C28BDFA2EF}" type="presParOf" srcId="{150EA245-F2AC-4EC0-AABF-9D8AF182946B}" destId="{836736AA-1DE3-4FB0-A4EC-FA235D2C679A}" srcOrd="0" destOrd="0" presId="urn:microsoft.com/office/officeart/2005/8/layout/hList7"/>
    <dgm:cxn modelId="{070504EF-E5DC-4869-A26D-30F0F108BF6F}" type="presParOf" srcId="{150EA245-F2AC-4EC0-AABF-9D8AF182946B}" destId="{CAB77906-38CE-47D7-96B1-5510926AA5E0}" srcOrd="1" destOrd="0" presId="urn:microsoft.com/office/officeart/2005/8/layout/hList7"/>
    <dgm:cxn modelId="{8418FC8C-6D99-4A0F-9AA5-D4FB230A2583}" type="presParOf" srcId="{150EA245-F2AC-4EC0-AABF-9D8AF182946B}" destId="{BEAF134D-8A80-4C29-B038-072FD6BAEA87}" srcOrd="2" destOrd="0" presId="urn:microsoft.com/office/officeart/2005/8/layout/hList7"/>
    <dgm:cxn modelId="{B2FF060B-3E4C-4676-9A60-E1AF8C7D8047}" type="presParOf" srcId="{150EA245-F2AC-4EC0-AABF-9D8AF182946B}" destId="{5B931CD6-2CB7-4863-A682-782B81F56776}"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0582778-D516-4CE9-8276-E3865A380B49}" type="doc">
      <dgm:prSet loTypeId="urn:microsoft.com/office/officeart/2005/8/layout/hProcess9" loCatId="process" qsTypeId="urn:microsoft.com/office/officeart/2005/8/quickstyle/simple1" qsCatId="simple" csTypeId="urn:microsoft.com/office/officeart/2005/8/colors/accent1_2" csCatId="accent1" phldr="1"/>
      <dgm:spPr/>
    </dgm:pt>
    <dgm:pt modelId="{F1D01D12-CB06-440D-BFD9-3406945DE807}">
      <dgm:prSet phldrT="[Metin]" custT="1"/>
      <dgm:spPr/>
      <dgm:t>
        <a:bodyPr/>
        <a:lstStyle/>
        <a:p>
          <a:r>
            <a:rPr lang="tr-TR" sz="2000" dirty="0" smtClean="0">
              <a:latin typeface="Verdana" panose="020B0604030504040204" pitchFamily="34" charset="0"/>
              <a:ea typeface="Verdana" panose="020B0604030504040204" pitchFamily="34" charset="0"/>
              <a:cs typeface="Verdana" panose="020B0604030504040204" pitchFamily="34" charset="0"/>
            </a:rPr>
            <a:t>DBA belgesini hazırlar, imzalar ve taşıyan/hat operatörü veya acentesi ile kıyı tesisi işleticisine makul bir süre önce iletir.</a:t>
          </a:r>
          <a:endParaRPr lang="tr-TR" sz="2000" dirty="0">
            <a:latin typeface="Verdana" panose="020B0604030504040204" pitchFamily="34" charset="0"/>
            <a:ea typeface="Verdana" panose="020B0604030504040204" pitchFamily="34" charset="0"/>
            <a:cs typeface="Verdana" panose="020B0604030504040204" pitchFamily="34" charset="0"/>
          </a:endParaRPr>
        </a:p>
      </dgm:t>
    </dgm:pt>
    <dgm:pt modelId="{17A9D3F9-C498-4841-B339-D3ED831F81A2}" type="parTrans" cxnId="{4B9C163D-12C1-4A24-BDFA-BAF22D8619B7}">
      <dgm:prSet/>
      <dgm:spPr/>
      <dgm:t>
        <a:bodyPr/>
        <a:lstStyle/>
        <a:p>
          <a:endParaRPr lang="tr-TR"/>
        </a:p>
      </dgm:t>
    </dgm:pt>
    <dgm:pt modelId="{9CD2FEF0-8207-4124-BF54-58C325C42E86}" type="sibTrans" cxnId="{4B9C163D-12C1-4A24-BDFA-BAF22D8619B7}">
      <dgm:prSet/>
      <dgm:spPr/>
      <dgm:t>
        <a:bodyPr/>
        <a:lstStyle/>
        <a:p>
          <a:endParaRPr lang="tr-TR"/>
        </a:p>
      </dgm:t>
    </dgm:pt>
    <dgm:pt modelId="{2843442B-5F80-4E3B-9384-058A256F383F}">
      <dgm:prSet phldrT="[Metin]" custT="1"/>
      <dgm:spPr/>
      <dgm:t>
        <a:bodyPr/>
        <a:lstStyle/>
        <a:p>
          <a:r>
            <a:rPr lang="tr-TR" sz="2000" dirty="0" smtClean="0">
              <a:latin typeface="Verdana" panose="020B0604030504040204" pitchFamily="34" charset="0"/>
              <a:ea typeface="Verdana" panose="020B0604030504040204" pitchFamily="34" charset="0"/>
              <a:cs typeface="Verdana" panose="020B0604030504040204" pitchFamily="34" charset="0"/>
            </a:rPr>
            <a:t>Dolu konteynerin brüt ağırlığının belirlenmesi, onaylanması ve bildirimine ilişkin iş ve işlemleri yazılı anlaşma yaparak kıyı tesisi işleticisi, tartı aleti operatörü veya benzer nitelikteki 3. şahıslar aracılığıyla yerine getirebilir.</a:t>
          </a:r>
          <a:endParaRPr lang="tr-TR" sz="2000" dirty="0">
            <a:latin typeface="Verdana" panose="020B0604030504040204" pitchFamily="34" charset="0"/>
            <a:ea typeface="Verdana" panose="020B0604030504040204" pitchFamily="34" charset="0"/>
            <a:cs typeface="Verdana" panose="020B0604030504040204" pitchFamily="34" charset="0"/>
          </a:endParaRPr>
        </a:p>
      </dgm:t>
    </dgm:pt>
    <dgm:pt modelId="{661947EA-C27B-4C92-8659-943D6907DC3C}" type="parTrans" cxnId="{6BAD1351-F954-4FAC-87CA-51F1603B13C5}">
      <dgm:prSet/>
      <dgm:spPr/>
      <dgm:t>
        <a:bodyPr/>
        <a:lstStyle/>
        <a:p>
          <a:endParaRPr lang="tr-TR"/>
        </a:p>
      </dgm:t>
    </dgm:pt>
    <dgm:pt modelId="{ACD8BFE6-960E-41AD-AB42-7CAD9692289A}" type="sibTrans" cxnId="{6BAD1351-F954-4FAC-87CA-51F1603B13C5}">
      <dgm:prSet/>
      <dgm:spPr/>
      <dgm:t>
        <a:bodyPr/>
        <a:lstStyle/>
        <a:p>
          <a:endParaRPr lang="tr-TR"/>
        </a:p>
      </dgm:t>
    </dgm:pt>
    <dgm:pt modelId="{776ABD7B-AE99-46D5-A095-2AA82B88A512}">
      <dgm:prSet custT="1"/>
      <dgm:spPr/>
      <dgm:t>
        <a:bodyPr/>
        <a:lstStyle/>
        <a:p>
          <a:r>
            <a:rPr lang="tr-TR" sz="2000" dirty="0" smtClean="0">
              <a:latin typeface="Verdana" panose="020B0604030504040204" pitchFamily="34" charset="0"/>
              <a:ea typeface="Verdana" panose="020B0604030504040204" pitchFamily="34" charset="0"/>
              <a:cs typeface="Verdana" panose="020B0604030504040204" pitchFamily="34" charset="0"/>
            </a:rPr>
            <a:t>Dolu konteynerin brüt ağırlığını Yöntem-1 veya Yöntem-2 uyarınca tespit ederek doğrular</a:t>
          </a:r>
          <a:endParaRPr lang="tr-TR" sz="2000" dirty="0">
            <a:latin typeface="Verdana" panose="020B0604030504040204" pitchFamily="34" charset="0"/>
            <a:ea typeface="Verdana" panose="020B0604030504040204" pitchFamily="34" charset="0"/>
            <a:cs typeface="Verdana" panose="020B0604030504040204" pitchFamily="34" charset="0"/>
          </a:endParaRPr>
        </a:p>
      </dgm:t>
    </dgm:pt>
    <dgm:pt modelId="{F5DAE698-374F-41A3-A02F-6F5B937D7944}" type="parTrans" cxnId="{B4ABCFC2-8B0C-4BCA-86D8-9A7F2B1B79A0}">
      <dgm:prSet/>
      <dgm:spPr/>
      <dgm:t>
        <a:bodyPr/>
        <a:lstStyle/>
        <a:p>
          <a:endParaRPr lang="tr-TR"/>
        </a:p>
      </dgm:t>
    </dgm:pt>
    <dgm:pt modelId="{5B14D87C-EF7C-49C6-9ECB-ADF896460855}" type="sibTrans" cxnId="{B4ABCFC2-8B0C-4BCA-86D8-9A7F2B1B79A0}">
      <dgm:prSet/>
      <dgm:spPr/>
      <dgm:t>
        <a:bodyPr/>
        <a:lstStyle/>
        <a:p>
          <a:endParaRPr lang="tr-TR"/>
        </a:p>
      </dgm:t>
    </dgm:pt>
    <dgm:pt modelId="{845A0957-D800-4467-B865-F9391B2654E3}" type="pres">
      <dgm:prSet presAssocID="{C0582778-D516-4CE9-8276-E3865A380B49}" presName="CompostProcess" presStyleCnt="0">
        <dgm:presLayoutVars>
          <dgm:dir/>
          <dgm:resizeHandles val="exact"/>
        </dgm:presLayoutVars>
      </dgm:prSet>
      <dgm:spPr/>
    </dgm:pt>
    <dgm:pt modelId="{DFA65CA1-B237-4D30-B0C9-207313C62947}" type="pres">
      <dgm:prSet presAssocID="{C0582778-D516-4CE9-8276-E3865A380B49}" presName="arrow" presStyleLbl="bgShp" presStyleIdx="0" presStyleCnt="1" custScaleX="117547" custLinFactNeighborX="-86" custLinFactNeighborY="1002"/>
      <dgm:spPr/>
    </dgm:pt>
    <dgm:pt modelId="{62D2BE52-DE1A-4EB2-B6E4-3A5FE6C464CE}" type="pres">
      <dgm:prSet presAssocID="{C0582778-D516-4CE9-8276-E3865A380B49}" presName="linearProcess" presStyleCnt="0"/>
      <dgm:spPr/>
    </dgm:pt>
    <dgm:pt modelId="{F9E516A4-4A1E-4DD7-A82B-BAC49C30D023}" type="pres">
      <dgm:prSet presAssocID="{776ABD7B-AE99-46D5-A095-2AA82B88A512}" presName="textNode" presStyleLbl="node1" presStyleIdx="0" presStyleCnt="3" custScaleX="153944" custScaleY="219880">
        <dgm:presLayoutVars>
          <dgm:bulletEnabled val="1"/>
        </dgm:presLayoutVars>
      </dgm:prSet>
      <dgm:spPr/>
      <dgm:t>
        <a:bodyPr/>
        <a:lstStyle/>
        <a:p>
          <a:endParaRPr lang="tr-TR"/>
        </a:p>
      </dgm:t>
    </dgm:pt>
    <dgm:pt modelId="{406294AF-C247-40C7-8E2E-8B54C4FF71E2}" type="pres">
      <dgm:prSet presAssocID="{5B14D87C-EF7C-49C6-9ECB-ADF896460855}" presName="sibTrans" presStyleCnt="0"/>
      <dgm:spPr/>
    </dgm:pt>
    <dgm:pt modelId="{D085C470-3043-478D-B640-731C8771DFE7}" type="pres">
      <dgm:prSet presAssocID="{F1D01D12-CB06-440D-BFD9-3406945DE807}" presName="textNode" presStyleLbl="node1" presStyleIdx="1" presStyleCnt="3" custScaleX="166842" custScaleY="218048">
        <dgm:presLayoutVars>
          <dgm:bulletEnabled val="1"/>
        </dgm:presLayoutVars>
      </dgm:prSet>
      <dgm:spPr/>
      <dgm:t>
        <a:bodyPr/>
        <a:lstStyle/>
        <a:p>
          <a:endParaRPr lang="tr-TR"/>
        </a:p>
      </dgm:t>
    </dgm:pt>
    <dgm:pt modelId="{C9D3C098-102B-4C2F-9A29-9803C5623C86}" type="pres">
      <dgm:prSet presAssocID="{9CD2FEF0-8207-4124-BF54-58C325C42E86}" presName="sibTrans" presStyleCnt="0"/>
      <dgm:spPr/>
    </dgm:pt>
    <dgm:pt modelId="{E0380012-D19C-4A4D-834E-F298848428A5}" type="pres">
      <dgm:prSet presAssocID="{2843442B-5F80-4E3B-9384-058A256F383F}" presName="textNode" presStyleLbl="node1" presStyleIdx="2" presStyleCnt="3" custScaleX="179099" custScaleY="210595">
        <dgm:presLayoutVars>
          <dgm:bulletEnabled val="1"/>
        </dgm:presLayoutVars>
      </dgm:prSet>
      <dgm:spPr/>
      <dgm:t>
        <a:bodyPr/>
        <a:lstStyle/>
        <a:p>
          <a:endParaRPr lang="tr-TR"/>
        </a:p>
      </dgm:t>
    </dgm:pt>
  </dgm:ptLst>
  <dgm:cxnLst>
    <dgm:cxn modelId="{6751E090-9C8D-4065-A04F-94B8D7292803}" type="presOf" srcId="{F1D01D12-CB06-440D-BFD9-3406945DE807}" destId="{D085C470-3043-478D-B640-731C8771DFE7}" srcOrd="0" destOrd="0" presId="urn:microsoft.com/office/officeart/2005/8/layout/hProcess9"/>
    <dgm:cxn modelId="{6BAD1351-F954-4FAC-87CA-51F1603B13C5}" srcId="{C0582778-D516-4CE9-8276-E3865A380B49}" destId="{2843442B-5F80-4E3B-9384-058A256F383F}" srcOrd="2" destOrd="0" parTransId="{661947EA-C27B-4C92-8659-943D6907DC3C}" sibTransId="{ACD8BFE6-960E-41AD-AB42-7CAD9692289A}"/>
    <dgm:cxn modelId="{4B9C163D-12C1-4A24-BDFA-BAF22D8619B7}" srcId="{C0582778-D516-4CE9-8276-E3865A380B49}" destId="{F1D01D12-CB06-440D-BFD9-3406945DE807}" srcOrd="1" destOrd="0" parTransId="{17A9D3F9-C498-4841-B339-D3ED831F81A2}" sibTransId="{9CD2FEF0-8207-4124-BF54-58C325C42E86}"/>
    <dgm:cxn modelId="{B4ABCFC2-8B0C-4BCA-86D8-9A7F2B1B79A0}" srcId="{C0582778-D516-4CE9-8276-E3865A380B49}" destId="{776ABD7B-AE99-46D5-A095-2AA82B88A512}" srcOrd="0" destOrd="0" parTransId="{F5DAE698-374F-41A3-A02F-6F5B937D7944}" sibTransId="{5B14D87C-EF7C-49C6-9ECB-ADF896460855}"/>
    <dgm:cxn modelId="{EEEA387F-2B1E-4F98-A2FE-D1494FD8C72B}" type="presOf" srcId="{C0582778-D516-4CE9-8276-E3865A380B49}" destId="{845A0957-D800-4467-B865-F9391B2654E3}" srcOrd="0" destOrd="0" presId="urn:microsoft.com/office/officeart/2005/8/layout/hProcess9"/>
    <dgm:cxn modelId="{88DEE15D-27E3-4EE5-ABC6-F5F9E9B82F8F}" type="presOf" srcId="{2843442B-5F80-4E3B-9384-058A256F383F}" destId="{E0380012-D19C-4A4D-834E-F298848428A5}" srcOrd="0" destOrd="0" presId="urn:microsoft.com/office/officeart/2005/8/layout/hProcess9"/>
    <dgm:cxn modelId="{BEBC3F4C-02F9-4573-9693-CD323016832A}" type="presOf" srcId="{776ABD7B-AE99-46D5-A095-2AA82B88A512}" destId="{F9E516A4-4A1E-4DD7-A82B-BAC49C30D023}" srcOrd="0" destOrd="0" presId="urn:microsoft.com/office/officeart/2005/8/layout/hProcess9"/>
    <dgm:cxn modelId="{3AA0CBDF-91BE-464D-9315-EE86E3380D00}" type="presParOf" srcId="{845A0957-D800-4467-B865-F9391B2654E3}" destId="{DFA65CA1-B237-4D30-B0C9-207313C62947}" srcOrd="0" destOrd="0" presId="urn:microsoft.com/office/officeart/2005/8/layout/hProcess9"/>
    <dgm:cxn modelId="{94849636-CB2A-4F3B-98B2-2CCCEFFFE9B9}" type="presParOf" srcId="{845A0957-D800-4467-B865-F9391B2654E3}" destId="{62D2BE52-DE1A-4EB2-B6E4-3A5FE6C464CE}" srcOrd="1" destOrd="0" presId="urn:microsoft.com/office/officeart/2005/8/layout/hProcess9"/>
    <dgm:cxn modelId="{4E9394FA-E8F5-4261-975B-AE3FFAED04E4}" type="presParOf" srcId="{62D2BE52-DE1A-4EB2-B6E4-3A5FE6C464CE}" destId="{F9E516A4-4A1E-4DD7-A82B-BAC49C30D023}" srcOrd="0" destOrd="0" presId="urn:microsoft.com/office/officeart/2005/8/layout/hProcess9"/>
    <dgm:cxn modelId="{494E7BC5-69DC-48A2-918A-8FF4890857F7}" type="presParOf" srcId="{62D2BE52-DE1A-4EB2-B6E4-3A5FE6C464CE}" destId="{406294AF-C247-40C7-8E2E-8B54C4FF71E2}" srcOrd="1" destOrd="0" presId="urn:microsoft.com/office/officeart/2005/8/layout/hProcess9"/>
    <dgm:cxn modelId="{B6F9CF32-376C-4A1E-9566-5E62FB4B683B}" type="presParOf" srcId="{62D2BE52-DE1A-4EB2-B6E4-3A5FE6C464CE}" destId="{D085C470-3043-478D-B640-731C8771DFE7}" srcOrd="2" destOrd="0" presId="urn:microsoft.com/office/officeart/2005/8/layout/hProcess9"/>
    <dgm:cxn modelId="{F294AA73-6402-4C45-BECA-8ABCBC0A8402}" type="presParOf" srcId="{62D2BE52-DE1A-4EB2-B6E4-3A5FE6C464CE}" destId="{C9D3C098-102B-4C2F-9A29-9803C5623C86}" srcOrd="3" destOrd="0" presId="urn:microsoft.com/office/officeart/2005/8/layout/hProcess9"/>
    <dgm:cxn modelId="{36630D56-76A2-449F-B8FE-2C1CCD0A0318}" type="presParOf" srcId="{62D2BE52-DE1A-4EB2-B6E4-3A5FE6C464CE}" destId="{E0380012-D19C-4A4D-834E-F298848428A5}"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0582778-D516-4CE9-8276-E3865A380B49}" type="doc">
      <dgm:prSet loTypeId="urn:microsoft.com/office/officeart/2005/8/layout/hProcess9" loCatId="process" qsTypeId="urn:microsoft.com/office/officeart/2005/8/quickstyle/simple1" qsCatId="simple" csTypeId="urn:microsoft.com/office/officeart/2005/8/colors/accent1_2" csCatId="accent1" phldr="1"/>
      <dgm:spPr/>
    </dgm:pt>
    <dgm:pt modelId="{2843442B-5F80-4E3B-9384-058A256F383F}">
      <dgm:prSet phldrT="[Metin]" custT="1"/>
      <dgm:spPr/>
      <dgm:t>
        <a:bodyPr/>
        <a:lstStyle/>
        <a:p>
          <a:r>
            <a:rPr lang="tr-TR" sz="2000" dirty="0" smtClean="0">
              <a:latin typeface="Verdana" panose="020B0604030504040204" pitchFamily="34" charset="0"/>
              <a:ea typeface="Verdana" panose="020B0604030504040204" pitchFamily="34" charset="0"/>
              <a:cs typeface="Verdana" panose="020B0604030504040204" pitchFamily="34" charset="0"/>
            </a:rPr>
            <a:t>Yükleten dolu konteynerin doğrulanmış brüt ağırlık bilgisini kayıt altına almalı, bu kayıtları en az 3 (üç) yıl süreyle saklamalı ve kayıtları İdare tarafından talep edildiğinde sunmalıdır.</a:t>
          </a:r>
        </a:p>
        <a:p>
          <a:r>
            <a:rPr lang="tr-TR" sz="2000" dirty="0" smtClean="0">
              <a:latin typeface="Verdana" panose="020B0604030504040204" pitchFamily="34" charset="0"/>
              <a:ea typeface="Verdana" panose="020B0604030504040204" pitchFamily="34" charset="0"/>
              <a:cs typeface="Verdana" panose="020B0604030504040204" pitchFamily="34" charset="0"/>
            </a:rPr>
            <a:t>Dolu konteynerin </a:t>
          </a:r>
          <a:r>
            <a:rPr lang="tr-TR" sz="2000" dirty="0" err="1" smtClean="0">
              <a:latin typeface="Verdana" panose="020B0604030504040204" pitchFamily="34" charset="0"/>
              <a:ea typeface="Verdana" panose="020B0604030504040204" pitchFamily="34" charset="0"/>
              <a:cs typeface="Verdana" panose="020B0604030504040204" pitchFamily="34" charset="0"/>
            </a:rPr>
            <a:t>DBA’in</a:t>
          </a:r>
          <a:r>
            <a:rPr lang="tr-TR" sz="2000" dirty="0" smtClean="0">
              <a:latin typeface="Verdana" panose="020B0604030504040204" pitchFamily="34" charset="0"/>
              <a:ea typeface="Verdana" panose="020B0604030504040204" pitchFamily="34" charset="0"/>
              <a:cs typeface="Verdana" panose="020B0604030504040204" pitchFamily="34" charset="0"/>
            </a:rPr>
            <a:t> tespit edilerek ilgili taraflara bildirilmesine yönelik olarak yetkilendirdiği 3. şahıslara ilişkin bilgileri hat operatörü ve kıyı tesisi işleticisine bildirir.</a:t>
          </a:r>
          <a:endParaRPr lang="tr-TR" sz="2000" dirty="0">
            <a:latin typeface="Verdana" panose="020B0604030504040204" pitchFamily="34" charset="0"/>
            <a:ea typeface="Verdana" panose="020B0604030504040204" pitchFamily="34" charset="0"/>
            <a:cs typeface="Verdana" panose="020B0604030504040204" pitchFamily="34" charset="0"/>
          </a:endParaRPr>
        </a:p>
      </dgm:t>
    </dgm:pt>
    <dgm:pt modelId="{661947EA-C27B-4C92-8659-943D6907DC3C}" type="parTrans" cxnId="{6BAD1351-F954-4FAC-87CA-51F1603B13C5}">
      <dgm:prSet/>
      <dgm:spPr/>
      <dgm:t>
        <a:bodyPr/>
        <a:lstStyle/>
        <a:p>
          <a:endParaRPr lang="tr-TR"/>
        </a:p>
      </dgm:t>
    </dgm:pt>
    <dgm:pt modelId="{ACD8BFE6-960E-41AD-AB42-7CAD9692289A}" type="sibTrans" cxnId="{6BAD1351-F954-4FAC-87CA-51F1603B13C5}">
      <dgm:prSet/>
      <dgm:spPr/>
      <dgm:t>
        <a:bodyPr/>
        <a:lstStyle/>
        <a:p>
          <a:endParaRPr lang="tr-TR"/>
        </a:p>
      </dgm:t>
    </dgm:pt>
    <dgm:pt modelId="{776ABD7B-AE99-46D5-A095-2AA82B88A512}">
      <dgm:prSet custT="1"/>
      <dgm:spPr/>
      <dgm:t>
        <a:bodyPr/>
        <a:lstStyle/>
        <a:p>
          <a:r>
            <a:rPr lang="tr-TR" sz="2000" dirty="0" smtClean="0">
              <a:latin typeface="Verdana" panose="020B0604030504040204" pitchFamily="34" charset="0"/>
              <a:ea typeface="Verdana" panose="020B0604030504040204" pitchFamily="34" charset="0"/>
              <a:cs typeface="Verdana" panose="020B0604030504040204" pitchFamily="34" charset="0"/>
            </a:rPr>
            <a:t>Yönerge kapsamında dolu konteynerin </a:t>
          </a:r>
          <a:r>
            <a:rPr lang="tr-TR" sz="2000" dirty="0" err="1" smtClean="0">
              <a:latin typeface="Verdana" panose="020B0604030504040204" pitchFamily="34" charset="0"/>
              <a:ea typeface="Verdana" panose="020B0604030504040204" pitchFamily="34" charset="0"/>
              <a:cs typeface="Verdana" panose="020B0604030504040204" pitchFamily="34" charset="0"/>
            </a:rPr>
            <a:t>DBA’nin</a:t>
          </a:r>
          <a:r>
            <a:rPr lang="tr-TR" sz="2000" dirty="0" smtClean="0">
              <a:latin typeface="Verdana" panose="020B0604030504040204" pitchFamily="34" charset="0"/>
              <a:ea typeface="Verdana" panose="020B0604030504040204" pitchFamily="34" charset="0"/>
              <a:cs typeface="Verdana" panose="020B0604030504040204" pitchFamily="34" charset="0"/>
            </a:rPr>
            <a:t> bildirimine ilişkin yükümlülüğünü, söz konusu doğrulanmış brüt ağırlık bilgisini taşıyana/hat operatörüne veya acentesine ileterek yerine getirebilir. Bunun için tarafların yazılı olarak anlaşması zorunludur. Bu durumda, kıyı tesisi işleticisine doğrulanmış brüt ağırlık bilgisini iletme yükümlülüğü taşıyan/hat operatörü veya acentesi tarafından yerine getirilir.</a:t>
          </a:r>
          <a:endParaRPr lang="tr-TR" sz="2000" dirty="0">
            <a:latin typeface="Verdana" panose="020B0604030504040204" pitchFamily="34" charset="0"/>
            <a:ea typeface="Verdana" panose="020B0604030504040204" pitchFamily="34" charset="0"/>
            <a:cs typeface="Verdana" panose="020B0604030504040204" pitchFamily="34" charset="0"/>
          </a:endParaRPr>
        </a:p>
      </dgm:t>
    </dgm:pt>
    <dgm:pt modelId="{F5DAE698-374F-41A3-A02F-6F5B937D7944}" type="parTrans" cxnId="{B4ABCFC2-8B0C-4BCA-86D8-9A7F2B1B79A0}">
      <dgm:prSet/>
      <dgm:spPr/>
      <dgm:t>
        <a:bodyPr/>
        <a:lstStyle/>
        <a:p>
          <a:endParaRPr lang="tr-TR"/>
        </a:p>
      </dgm:t>
    </dgm:pt>
    <dgm:pt modelId="{5B14D87C-EF7C-49C6-9ECB-ADF896460855}" type="sibTrans" cxnId="{B4ABCFC2-8B0C-4BCA-86D8-9A7F2B1B79A0}">
      <dgm:prSet/>
      <dgm:spPr/>
      <dgm:t>
        <a:bodyPr/>
        <a:lstStyle/>
        <a:p>
          <a:endParaRPr lang="tr-TR"/>
        </a:p>
      </dgm:t>
    </dgm:pt>
    <dgm:pt modelId="{845A0957-D800-4467-B865-F9391B2654E3}" type="pres">
      <dgm:prSet presAssocID="{C0582778-D516-4CE9-8276-E3865A380B49}" presName="CompostProcess" presStyleCnt="0">
        <dgm:presLayoutVars>
          <dgm:dir/>
          <dgm:resizeHandles val="exact"/>
        </dgm:presLayoutVars>
      </dgm:prSet>
      <dgm:spPr/>
    </dgm:pt>
    <dgm:pt modelId="{DFA65CA1-B237-4D30-B0C9-207313C62947}" type="pres">
      <dgm:prSet presAssocID="{C0582778-D516-4CE9-8276-E3865A380B49}" presName="arrow" presStyleLbl="bgShp" presStyleIdx="0" presStyleCnt="1" custLinFactNeighborX="50" custLinFactNeighborY="192"/>
      <dgm:spPr/>
    </dgm:pt>
    <dgm:pt modelId="{62D2BE52-DE1A-4EB2-B6E4-3A5FE6C464CE}" type="pres">
      <dgm:prSet presAssocID="{C0582778-D516-4CE9-8276-E3865A380B49}" presName="linearProcess" presStyleCnt="0"/>
      <dgm:spPr/>
    </dgm:pt>
    <dgm:pt modelId="{F9E516A4-4A1E-4DD7-A82B-BAC49C30D023}" type="pres">
      <dgm:prSet presAssocID="{776ABD7B-AE99-46D5-A095-2AA82B88A512}" presName="textNode" presStyleLbl="node1" presStyleIdx="0" presStyleCnt="2" custScaleX="153944" custScaleY="219880">
        <dgm:presLayoutVars>
          <dgm:bulletEnabled val="1"/>
        </dgm:presLayoutVars>
      </dgm:prSet>
      <dgm:spPr/>
      <dgm:t>
        <a:bodyPr/>
        <a:lstStyle/>
        <a:p>
          <a:endParaRPr lang="tr-TR"/>
        </a:p>
      </dgm:t>
    </dgm:pt>
    <dgm:pt modelId="{406294AF-C247-40C7-8E2E-8B54C4FF71E2}" type="pres">
      <dgm:prSet presAssocID="{5B14D87C-EF7C-49C6-9ECB-ADF896460855}" presName="sibTrans" presStyleCnt="0"/>
      <dgm:spPr/>
    </dgm:pt>
    <dgm:pt modelId="{E0380012-D19C-4A4D-834E-F298848428A5}" type="pres">
      <dgm:prSet presAssocID="{2843442B-5F80-4E3B-9384-058A256F383F}" presName="textNode" presStyleLbl="node1" presStyleIdx="1" presStyleCnt="2" custScaleX="179099" custScaleY="210595">
        <dgm:presLayoutVars>
          <dgm:bulletEnabled val="1"/>
        </dgm:presLayoutVars>
      </dgm:prSet>
      <dgm:spPr/>
      <dgm:t>
        <a:bodyPr/>
        <a:lstStyle/>
        <a:p>
          <a:endParaRPr lang="tr-TR"/>
        </a:p>
      </dgm:t>
    </dgm:pt>
  </dgm:ptLst>
  <dgm:cxnLst>
    <dgm:cxn modelId="{D390DAA9-9FC7-4688-959E-11881C28C0A3}" type="presOf" srcId="{2843442B-5F80-4E3B-9384-058A256F383F}" destId="{E0380012-D19C-4A4D-834E-F298848428A5}" srcOrd="0" destOrd="0" presId="urn:microsoft.com/office/officeart/2005/8/layout/hProcess9"/>
    <dgm:cxn modelId="{6BAD1351-F954-4FAC-87CA-51F1603B13C5}" srcId="{C0582778-D516-4CE9-8276-E3865A380B49}" destId="{2843442B-5F80-4E3B-9384-058A256F383F}" srcOrd="1" destOrd="0" parTransId="{661947EA-C27B-4C92-8659-943D6907DC3C}" sibTransId="{ACD8BFE6-960E-41AD-AB42-7CAD9692289A}"/>
    <dgm:cxn modelId="{5691A032-0877-41D8-B46D-F47F7672F94D}" type="presOf" srcId="{C0582778-D516-4CE9-8276-E3865A380B49}" destId="{845A0957-D800-4467-B865-F9391B2654E3}" srcOrd="0" destOrd="0" presId="urn:microsoft.com/office/officeart/2005/8/layout/hProcess9"/>
    <dgm:cxn modelId="{3B102A65-AA41-410C-A38C-F2EF50CFD1BC}" type="presOf" srcId="{776ABD7B-AE99-46D5-A095-2AA82B88A512}" destId="{F9E516A4-4A1E-4DD7-A82B-BAC49C30D023}" srcOrd="0" destOrd="0" presId="urn:microsoft.com/office/officeart/2005/8/layout/hProcess9"/>
    <dgm:cxn modelId="{B4ABCFC2-8B0C-4BCA-86D8-9A7F2B1B79A0}" srcId="{C0582778-D516-4CE9-8276-E3865A380B49}" destId="{776ABD7B-AE99-46D5-A095-2AA82B88A512}" srcOrd="0" destOrd="0" parTransId="{F5DAE698-374F-41A3-A02F-6F5B937D7944}" sibTransId="{5B14D87C-EF7C-49C6-9ECB-ADF896460855}"/>
    <dgm:cxn modelId="{03DB90AB-BD1F-493D-A772-EEB116057D42}" type="presParOf" srcId="{845A0957-D800-4467-B865-F9391B2654E3}" destId="{DFA65CA1-B237-4D30-B0C9-207313C62947}" srcOrd="0" destOrd="0" presId="urn:microsoft.com/office/officeart/2005/8/layout/hProcess9"/>
    <dgm:cxn modelId="{18751FB7-906D-4EF8-9C9D-173815983F82}" type="presParOf" srcId="{845A0957-D800-4467-B865-F9391B2654E3}" destId="{62D2BE52-DE1A-4EB2-B6E4-3A5FE6C464CE}" srcOrd="1" destOrd="0" presId="urn:microsoft.com/office/officeart/2005/8/layout/hProcess9"/>
    <dgm:cxn modelId="{01B23AEF-92DE-4633-A9BE-FB553037E825}" type="presParOf" srcId="{62D2BE52-DE1A-4EB2-B6E4-3A5FE6C464CE}" destId="{F9E516A4-4A1E-4DD7-A82B-BAC49C30D023}" srcOrd="0" destOrd="0" presId="urn:microsoft.com/office/officeart/2005/8/layout/hProcess9"/>
    <dgm:cxn modelId="{484C6FED-CFDF-449C-A190-E98F1E03F255}" type="presParOf" srcId="{62D2BE52-DE1A-4EB2-B6E4-3A5FE6C464CE}" destId="{406294AF-C247-40C7-8E2E-8B54C4FF71E2}" srcOrd="1" destOrd="0" presId="urn:microsoft.com/office/officeart/2005/8/layout/hProcess9"/>
    <dgm:cxn modelId="{171EE5FF-838D-4EB9-A954-504067F0DD69}" type="presParOf" srcId="{62D2BE52-DE1A-4EB2-B6E4-3A5FE6C464CE}" destId="{E0380012-D19C-4A4D-834E-F298848428A5}" srcOrd="2"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0582778-D516-4CE9-8276-E3865A380B49}" type="doc">
      <dgm:prSet loTypeId="urn:microsoft.com/office/officeart/2005/8/layout/hProcess9" loCatId="process" qsTypeId="urn:microsoft.com/office/officeart/2005/8/quickstyle/simple1" qsCatId="simple" csTypeId="urn:microsoft.com/office/officeart/2005/8/colors/accent1_2" csCatId="accent1" phldr="1"/>
      <dgm:spPr/>
    </dgm:pt>
    <dgm:pt modelId="{F1D01D12-CB06-440D-BFD9-3406945DE807}">
      <dgm:prSet phldrT="[Metin]" custT="1"/>
      <dgm:spPr/>
      <dgm:t>
        <a:bodyPr/>
        <a:lstStyle/>
        <a:p>
          <a:r>
            <a:rPr lang="tr-TR" sz="2000" dirty="0" smtClean="0">
              <a:latin typeface="Verdana" panose="020B0604030504040204" pitchFamily="34" charset="0"/>
              <a:ea typeface="Verdana" panose="020B0604030504040204" pitchFamily="34" charset="0"/>
              <a:cs typeface="Verdana" panose="020B0604030504040204" pitchFamily="34" charset="0"/>
            </a:rPr>
            <a:t>Tesisinde dolumu yapılan dolu konteynerin brüt ağırlığını Yöntem-1 uyarınca tespit ederek yükletene ve hat operatörüne bildirir.</a:t>
          </a:r>
          <a:endParaRPr lang="tr-TR" sz="2000" dirty="0">
            <a:latin typeface="Verdana" panose="020B0604030504040204" pitchFamily="34" charset="0"/>
            <a:ea typeface="Verdana" panose="020B0604030504040204" pitchFamily="34" charset="0"/>
            <a:cs typeface="Verdana" panose="020B0604030504040204" pitchFamily="34" charset="0"/>
          </a:endParaRPr>
        </a:p>
      </dgm:t>
    </dgm:pt>
    <dgm:pt modelId="{17A9D3F9-C498-4841-B339-D3ED831F81A2}" type="parTrans" cxnId="{4B9C163D-12C1-4A24-BDFA-BAF22D8619B7}">
      <dgm:prSet/>
      <dgm:spPr/>
      <dgm:t>
        <a:bodyPr/>
        <a:lstStyle/>
        <a:p>
          <a:endParaRPr lang="tr-TR"/>
        </a:p>
      </dgm:t>
    </dgm:pt>
    <dgm:pt modelId="{9CD2FEF0-8207-4124-BF54-58C325C42E86}" type="sibTrans" cxnId="{4B9C163D-12C1-4A24-BDFA-BAF22D8619B7}">
      <dgm:prSet/>
      <dgm:spPr/>
      <dgm:t>
        <a:bodyPr/>
        <a:lstStyle/>
        <a:p>
          <a:endParaRPr lang="tr-TR"/>
        </a:p>
      </dgm:t>
    </dgm:pt>
    <dgm:pt modelId="{2843442B-5F80-4E3B-9384-058A256F383F}">
      <dgm:prSet phldrT="[Metin]" custT="1"/>
      <dgm:spPr/>
      <dgm:t>
        <a:bodyPr/>
        <a:lstStyle/>
        <a:p>
          <a:r>
            <a:rPr lang="tr-TR" sz="2000" dirty="0" smtClean="0">
              <a:latin typeface="Verdana" panose="020B0604030504040204" pitchFamily="34" charset="0"/>
              <a:ea typeface="Verdana" panose="020B0604030504040204" pitchFamily="34" charset="0"/>
              <a:cs typeface="Verdana" panose="020B0604030504040204" pitchFamily="34" charset="0"/>
            </a:rPr>
            <a:t>Dolu konteynerin brüt ağırlığını Yöntem-1 uyarınca tespit etme imkanı bulunmayan kıyı tesisi işleticisi bu </a:t>
          </a:r>
          <a:r>
            <a:rPr lang="tr-TR" sz="2000" dirty="0" err="1" smtClean="0">
              <a:latin typeface="Verdana" panose="020B0604030504040204" pitchFamily="34" charset="0"/>
              <a:ea typeface="Verdana" panose="020B0604030504040204" pitchFamily="34" charset="0"/>
              <a:cs typeface="Verdana" panose="020B0604030504040204" pitchFamily="34" charset="0"/>
            </a:rPr>
            <a:t>durmunu</a:t>
          </a:r>
          <a:r>
            <a:rPr lang="tr-TR" sz="2000" dirty="0" smtClean="0">
              <a:latin typeface="Verdana" panose="020B0604030504040204" pitchFamily="34" charset="0"/>
              <a:ea typeface="Verdana" panose="020B0604030504040204" pitchFamily="34" charset="0"/>
              <a:cs typeface="Verdana" panose="020B0604030504040204" pitchFamily="34" charset="0"/>
            </a:rPr>
            <a:t> yükletenlere ve hat operatörlerine önceden bildirir.</a:t>
          </a:r>
          <a:endParaRPr lang="tr-TR" sz="2000" dirty="0">
            <a:latin typeface="Verdana" panose="020B0604030504040204" pitchFamily="34" charset="0"/>
            <a:ea typeface="Verdana" panose="020B0604030504040204" pitchFamily="34" charset="0"/>
            <a:cs typeface="Verdana" panose="020B0604030504040204" pitchFamily="34" charset="0"/>
          </a:endParaRPr>
        </a:p>
      </dgm:t>
    </dgm:pt>
    <dgm:pt modelId="{661947EA-C27B-4C92-8659-943D6907DC3C}" type="parTrans" cxnId="{6BAD1351-F954-4FAC-87CA-51F1603B13C5}">
      <dgm:prSet/>
      <dgm:spPr/>
      <dgm:t>
        <a:bodyPr/>
        <a:lstStyle/>
        <a:p>
          <a:endParaRPr lang="tr-TR"/>
        </a:p>
      </dgm:t>
    </dgm:pt>
    <dgm:pt modelId="{ACD8BFE6-960E-41AD-AB42-7CAD9692289A}" type="sibTrans" cxnId="{6BAD1351-F954-4FAC-87CA-51F1603B13C5}">
      <dgm:prSet/>
      <dgm:spPr/>
      <dgm:t>
        <a:bodyPr/>
        <a:lstStyle/>
        <a:p>
          <a:endParaRPr lang="tr-TR"/>
        </a:p>
      </dgm:t>
    </dgm:pt>
    <dgm:pt modelId="{776ABD7B-AE99-46D5-A095-2AA82B88A512}">
      <dgm:prSet custT="1"/>
      <dgm:spPr/>
      <dgm:t>
        <a:bodyPr/>
        <a:lstStyle/>
        <a:p>
          <a:r>
            <a:rPr lang="tr-TR" sz="2000" dirty="0" smtClean="0">
              <a:latin typeface="Verdana" panose="020B0604030504040204" pitchFamily="34" charset="0"/>
              <a:ea typeface="Verdana" panose="020B0604030504040204" pitchFamily="34" charset="0"/>
              <a:cs typeface="Verdana" panose="020B0604030504040204" pitchFamily="34" charset="0"/>
            </a:rPr>
            <a:t>DBA bilgisi bulunmayan dolu bir konteyneri kıyı tesisine kabul ederse, bu konteynerin brüt ağırlığını Yöntem-1 uyarınca tespit ederek yükletene ve hat operatörüne bildirir.</a:t>
          </a:r>
          <a:endParaRPr lang="tr-TR" sz="2000" dirty="0">
            <a:latin typeface="Verdana" panose="020B0604030504040204" pitchFamily="34" charset="0"/>
            <a:ea typeface="Verdana" panose="020B0604030504040204" pitchFamily="34" charset="0"/>
            <a:cs typeface="Verdana" panose="020B0604030504040204" pitchFamily="34" charset="0"/>
          </a:endParaRPr>
        </a:p>
      </dgm:t>
    </dgm:pt>
    <dgm:pt modelId="{F5DAE698-374F-41A3-A02F-6F5B937D7944}" type="parTrans" cxnId="{B4ABCFC2-8B0C-4BCA-86D8-9A7F2B1B79A0}">
      <dgm:prSet/>
      <dgm:spPr/>
      <dgm:t>
        <a:bodyPr/>
        <a:lstStyle/>
        <a:p>
          <a:endParaRPr lang="tr-TR"/>
        </a:p>
      </dgm:t>
    </dgm:pt>
    <dgm:pt modelId="{5B14D87C-EF7C-49C6-9ECB-ADF896460855}" type="sibTrans" cxnId="{B4ABCFC2-8B0C-4BCA-86D8-9A7F2B1B79A0}">
      <dgm:prSet/>
      <dgm:spPr/>
      <dgm:t>
        <a:bodyPr/>
        <a:lstStyle/>
        <a:p>
          <a:endParaRPr lang="tr-TR"/>
        </a:p>
      </dgm:t>
    </dgm:pt>
    <dgm:pt modelId="{845A0957-D800-4467-B865-F9391B2654E3}" type="pres">
      <dgm:prSet presAssocID="{C0582778-D516-4CE9-8276-E3865A380B49}" presName="CompostProcess" presStyleCnt="0">
        <dgm:presLayoutVars>
          <dgm:dir/>
          <dgm:resizeHandles val="exact"/>
        </dgm:presLayoutVars>
      </dgm:prSet>
      <dgm:spPr/>
    </dgm:pt>
    <dgm:pt modelId="{DFA65CA1-B237-4D30-B0C9-207313C62947}" type="pres">
      <dgm:prSet presAssocID="{C0582778-D516-4CE9-8276-E3865A380B49}" presName="arrow" presStyleLbl="bgShp" presStyleIdx="0" presStyleCnt="1" custLinFactNeighborX="50" custLinFactNeighborY="192"/>
      <dgm:spPr/>
    </dgm:pt>
    <dgm:pt modelId="{62D2BE52-DE1A-4EB2-B6E4-3A5FE6C464CE}" type="pres">
      <dgm:prSet presAssocID="{C0582778-D516-4CE9-8276-E3865A380B49}" presName="linearProcess" presStyleCnt="0"/>
      <dgm:spPr/>
    </dgm:pt>
    <dgm:pt modelId="{F9E516A4-4A1E-4DD7-A82B-BAC49C30D023}" type="pres">
      <dgm:prSet presAssocID="{776ABD7B-AE99-46D5-A095-2AA82B88A512}" presName="textNode" presStyleLbl="node1" presStyleIdx="0" presStyleCnt="3" custScaleX="153944" custScaleY="219880">
        <dgm:presLayoutVars>
          <dgm:bulletEnabled val="1"/>
        </dgm:presLayoutVars>
      </dgm:prSet>
      <dgm:spPr/>
      <dgm:t>
        <a:bodyPr/>
        <a:lstStyle/>
        <a:p>
          <a:endParaRPr lang="tr-TR"/>
        </a:p>
      </dgm:t>
    </dgm:pt>
    <dgm:pt modelId="{406294AF-C247-40C7-8E2E-8B54C4FF71E2}" type="pres">
      <dgm:prSet presAssocID="{5B14D87C-EF7C-49C6-9ECB-ADF896460855}" presName="sibTrans" presStyleCnt="0"/>
      <dgm:spPr/>
    </dgm:pt>
    <dgm:pt modelId="{D085C470-3043-478D-B640-731C8771DFE7}" type="pres">
      <dgm:prSet presAssocID="{F1D01D12-CB06-440D-BFD9-3406945DE807}" presName="textNode" presStyleLbl="node1" presStyleIdx="1" presStyleCnt="3" custScaleX="166842" custScaleY="218048">
        <dgm:presLayoutVars>
          <dgm:bulletEnabled val="1"/>
        </dgm:presLayoutVars>
      </dgm:prSet>
      <dgm:spPr/>
      <dgm:t>
        <a:bodyPr/>
        <a:lstStyle/>
        <a:p>
          <a:endParaRPr lang="tr-TR"/>
        </a:p>
      </dgm:t>
    </dgm:pt>
    <dgm:pt modelId="{C9D3C098-102B-4C2F-9A29-9803C5623C86}" type="pres">
      <dgm:prSet presAssocID="{9CD2FEF0-8207-4124-BF54-58C325C42E86}" presName="sibTrans" presStyleCnt="0"/>
      <dgm:spPr/>
    </dgm:pt>
    <dgm:pt modelId="{E0380012-D19C-4A4D-834E-F298848428A5}" type="pres">
      <dgm:prSet presAssocID="{2843442B-5F80-4E3B-9384-058A256F383F}" presName="textNode" presStyleLbl="node1" presStyleIdx="2" presStyleCnt="3" custScaleX="179099" custScaleY="210595">
        <dgm:presLayoutVars>
          <dgm:bulletEnabled val="1"/>
        </dgm:presLayoutVars>
      </dgm:prSet>
      <dgm:spPr/>
      <dgm:t>
        <a:bodyPr/>
        <a:lstStyle/>
        <a:p>
          <a:endParaRPr lang="tr-TR"/>
        </a:p>
      </dgm:t>
    </dgm:pt>
  </dgm:ptLst>
  <dgm:cxnLst>
    <dgm:cxn modelId="{4F14249E-C7E8-4E6F-ADE3-81B05BDDA165}" type="presOf" srcId="{C0582778-D516-4CE9-8276-E3865A380B49}" destId="{845A0957-D800-4467-B865-F9391B2654E3}" srcOrd="0" destOrd="0" presId="urn:microsoft.com/office/officeart/2005/8/layout/hProcess9"/>
    <dgm:cxn modelId="{6BAD1351-F954-4FAC-87CA-51F1603B13C5}" srcId="{C0582778-D516-4CE9-8276-E3865A380B49}" destId="{2843442B-5F80-4E3B-9384-058A256F383F}" srcOrd="2" destOrd="0" parTransId="{661947EA-C27B-4C92-8659-943D6907DC3C}" sibTransId="{ACD8BFE6-960E-41AD-AB42-7CAD9692289A}"/>
    <dgm:cxn modelId="{C690F3A9-EBE6-41A3-A868-511C57CCD08C}" type="presOf" srcId="{F1D01D12-CB06-440D-BFD9-3406945DE807}" destId="{D085C470-3043-478D-B640-731C8771DFE7}" srcOrd="0" destOrd="0" presId="urn:microsoft.com/office/officeart/2005/8/layout/hProcess9"/>
    <dgm:cxn modelId="{B4ABCFC2-8B0C-4BCA-86D8-9A7F2B1B79A0}" srcId="{C0582778-D516-4CE9-8276-E3865A380B49}" destId="{776ABD7B-AE99-46D5-A095-2AA82B88A512}" srcOrd="0" destOrd="0" parTransId="{F5DAE698-374F-41A3-A02F-6F5B937D7944}" sibTransId="{5B14D87C-EF7C-49C6-9ECB-ADF896460855}"/>
    <dgm:cxn modelId="{C9DE2382-0242-4046-B3FC-E9BA6E81877C}" type="presOf" srcId="{776ABD7B-AE99-46D5-A095-2AA82B88A512}" destId="{F9E516A4-4A1E-4DD7-A82B-BAC49C30D023}" srcOrd="0" destOrd="0" presId="urn:microsoft.com/office/officeart/2005/8/layout/hProcess9"/>
    <dgm:cxn modelId="{EBBCAC88-750B-4B40-8D53-C4CB4142CB27}" type="presOf" srcId="{2843442B-5F80-4E3B-9384-058A256F383F}" destId="{E0380012-D19C-4A4D-834E-F298848428A5}" srcOrd="0" destOrd="0" presId="urn:microsoft.com/office/officeart/2005/8/layout/hProcess9"/>
    <dgm:cxn modelId="{4B9C163D-12C1-4A24-BDFA-BAF22D8619B7}" srcId="{C0582778-D516-4CE9-8276-E3865A380B49}" destId="{F1D01D12-CB06-440D-BFD9-3406945DE807}" srcOrd="1" destOrd="0" parTransId="{17A9D3F9-C498-4841-B339-D3ED831F81A2}" sibTransId="{9CD2FEF0-8207-4124-BF54-58C325C42E86}"/>
    <dgm:cxn modelId="{4D09ADC8-3096-47A3-9EC7-250CC6B5C347}" type="presParOf" srcId="{845A0957-D800-4467-B865-F9391B2654E3}" destId="{DFA65CA1-B237-4D30-B0C9-207313C62947}" srcOrd="0" destOrd="0" presId="urn:microsoft.com/office/officeart/2005/8/layout/hProcess9"/>
    <dgm:cxn modelId="{B2E32585-D8F6-4D7C-AEF6-8B1E35648D28}" type="presParOf" srcId="{845A0957-D800-4467-B865-F9391B2654E3}" destId="{62D2BE52-DE1A-4EB2-B6E4-3A5FE6C464CE}" srcOrd="1" destOrd="0" presId="urn:microsoft.com/office/officeart/2005/8/layout/hProcess9"/>
    <dgm:cxn modelId="{E5DDAF96-4E66-4DEC-876D-5643B1F37C21}" type="presParOf" srcId="{62D2BE52-DE1A-4EB2-B6E4-3A5FE6C464CE}" destId="{F9E516A4-4A1E-4DD7-A82B-BAC49C30D023}" srcOrd="0" destOrd="0" presId="urn:microsoft.com/office/officeart/2005/8/layout/hProcess9"/>
    <dgm:cxn modelId="{13C21BCF-33D2-4F6C-9615-A986BF105CB9}" type="presParOf" srcId="{62D2BE52-DE1A-4EB2-B6E4-3A5FE6C464CE}" destId="{406294AF-C247-40C7-8E2E-8B54C4FF71E2}" srcOrd="1" destOrd="0" presId="urn:microsoft.com/office/officeart/2005/8/layout/hProcess9"/>
    <dgm:cxn modelId="{898364A8-F749-4F32-B101-09AE27CF77E2}" type="presParOf" srcId="{62D2BE52-DE1A-4EB2-B6E4-3A5FE6C464CE}" destId="{D085C470-3043-478D-B640-731C8771DFE7}" srcOrd="2" destOrd="0" presId="urn:microsoft.com/office/officeart/2005/8/layout/hProcess9"/>
    <dgm:cxn modelId="{28FDD36A-CBEC-45FA-8420-0A2B156CB850}" type="presParOf" srcId="{62D2BE52-DE1A-4EB2-B6E4-3A5FE6C464CE}" destId="{C9D3C098-102B-4C2F-9A29-9803C5623C86}" srcOrd="3" destOrd="0" presId="urn:microsoft.com/office/officeart/2005/8/layout/hProcess9"/>
    <dgm:cxn modelId="{4D46FFCE-0FCE-4355-9AA0-8197CBB9AC60}" type="presParOf" srcId="{62D2BE52-DE1A-4EB2-B6E4-3A5FE6C464CE}" destId="{E0380012-D19C-4A4D-834E-F298848428A5}"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0582778-D516-4CE9-8276-E3865A380B49}" type="doc">
      <dgm:prSet loTypeId="urn:microsoft.com/office/officeart/2005/8/layout/hProcess9" loCatId="process" qsTypeId="urn:microsoft.com/office/officeart/2005/8/quickstyle/simple1" qsCatId="simple" csTypeId="urn:microsoft.com/office/officeart/2005/8/colors/accent1_2" csCatId="accent1" phldr="1"/>
      <dgm:spPr/>
    </dgm:pt>
    <dgm:pt modelId="{2843442B-5F80-4E3B-9384-058A256F383F}">
      <dgm:prSet phldrT="[Metin]" custT="1"/>
      <dgm:spPr/>
      <dgm:t>
        <a:bodyPr/>
        <a:lstStyle/>
        <a:p>
          <a:r>
            <a:rPr lang="tr-TR" sz="2000" dirty="0" smtClean="0">
              <a:latin typeface="Verdana" panose="020B0604030504040204" pitchFamily="34" charset="0"/>
              <a:ea typeface="Verdana" panose="020B0604030504040204" pitchFamily="34" charset="0"/>
              <a:cs typeface="Verdana" panose="020B0604030504040204" pitchFamily="34" charset="0"/>
            </a:rPr>
            <a:t>Tesisinde yüklenen ihracata yönelik ve transit durumunda bulunan dolu konteynerlerin adedini istatistiki olarak tutar. İdare tarafından talep edilmesi halinde bu verileri aylık, 3 aylık, 6 aylık ve yıllık olarak ibraz eder.</a:t>
          </a:r>
          <a:endParaRPr lang="tr-TR" sz="2000" dirty="0">
            <a:latin typeface="Verdana" panose="020B0604030504040204" pitchFamily="34" charset="0"/>
            <a:ea typeface="Verdana" panose="020B0604030504040204" pitchFamily="34" charset="0"/>
            <a:cs typeface="Verdana" panose="020B0604030504040204" pitchFamily="34" charset="0"/>
          </a:endParaRPr>
        </a:p>
      </dgm:t>
    </dgm:pt>
    <dgm:pt modelId="{661947EA-C27B-4C92-8659-943D6907DC3C}" type="parTrans" cxnId="{6BAD1351-F954-4FAC-87CA-51F1603B13C5}">
      <dgm:prSet/>
      <dgm:spPr/>
      <dgm:t>
        <a:bodyPr/>
        <a:lstStyle/>
        <a:p>
          <a:endParaRPr lang="tr-TR"/>
        </a:p>
      </dgm:t>
    </dgm:pt>
    <dgm:pt modelId="{ACD8BFE6-960E-41AD-AB42-7CAD9692289A}" type="sibTrans" cxnId="{6BAD1351-F954-4FAC-87CA-51F1603B13C5}">
      <dgm:prSet/>
      <dgm:spPr/>
      <dgm:t>
        <a:bodyPr/>
        <a:lstStyle/>
        <a:p>
          <a:endParaRPr lang="tr-TR"/>
        </a:p>
      </dgm:t>
    </dgm:pt>
    <dgm:pt modelId="{776ABD7B-AE99-46D5-A095-2AA82B88A512}">
      <dgm:prSet custT="1"/>
      <dgm:spPr/>
      <dgm:t>
        <a:bodyPr/>
        <a:lstStyle/>
        <a:p>
          <a:r>
            <a:rPr lang="tr-TR" sz="2000" dirty="0" smtClean="0">
              <a:latin typeface="Verdana" panose="020B0604030504040204" pitchFamily="34" charset="0"/>
              <a:ea typeface="Verdana" panose="020B0604030504040204" pitchFamily="34" charset="0"/>
              <a:cs typeface="Verdana" panose="020B0604030504040204" pitchFamily="34" charset="0"/>
            </a:rPr>
            <a:t>Doğrulanmış brüt ağırlık bilgisi bulunmayan konteyneri gemiye yüklemez.</a:t>
          </a:r>
          <a:endParaRPr lang="tr-TR" sz="2000" dirty="0">
            <a:latin typeface="Verdana" panose="020B0604030504040204" pitchFamily="34" charset="0"/>
            <a:ea typeface="Verdana" panose="020B0604030504040204" pitchFamily="34" charset="0"/>
            <a:cs typeface="Verdana" panose="020B0604030504040204" pitchFamily="34" charset="0"/>
          </a:endParaRPr>
        </a:p>
      </dgm:t>
    </dgm:pt>
    <dgm:pt modelId="{F5DAE698-374F-41A3-A02F-6F5B937D7944}" type="parTrans" cxnId="{B4ABCFC2-8B0C-4BCA-86D8-9A7F2B1B79A0}">
      <dgm:prSet/>
      <dgm:spPr/>
      <dgm:t>
        <a:bodyPr/>
        <a:lstStyle/>
        <a:p>
          <a:endParaRPr lang="tr-TR"/>
        </a:p>
      </dgm:t>
    </dgm:pt>
    <dgm:pt modelId="{5B14D87C-EF7C-49C6-9ECB-ADF896460855}" type="sibTrans" cxnId="{B4ABCFC2-8B0C-4BCA-86D8-9A7F2B1B79A0}">
      <dgm:prSet/>
      <dgm:spPr/>
      <dgm:t>
        <a:bodyPr/>
        <a:lstStyle/>
        <a:p>
          <a:endParaRPr lang="tr-TR"/>
        </a:p>
      </dgm:t>
    </dgm:pt>
    <dgm:pt modelId="{845A0957-D800-4467-B865-F9391B2654E3}" type="pres">
      <dgm:prSet presAssocID="{C0582778-D516-4CE9-8276-E3865A380B49}" presName="CompostProcess" presStyleCnt="0">
        <dgm:presLayoutVars>
          <dgm:dir/>
          <dgm:resizeHandles val="exact"/>
        </dgm:presLayoutVars>
      </dgm:prSet>
      <dgm:spPr/>
    </dgm:pt>
    <dgm:pt modelId="{DFA65CA1-B237-4D30-B0C9-207313C62947}" type="pres">
      <dgm:prSet presAssocID="{C0582778-D516-4CE9-8276-E3865A380B49}" presName="arrow" presStyleLbl="bgShp" presStyleIdx="0" presStyleCnt="1" custLinFactNeighborX="50" custLinFactNeighborY="192"/>
      <dgm:spPr/>
    </dgm:pt>
    <dgm:pt modelId="{62D2BE52-DE1A-4EB2-B6E4-3A5FE6C464CE}" type="pres">
      <dgm:prSet presAssocID="{C0582778-D516-4CE9-8276-E3865A380B49}" presName="linearProcess" presStyleCnt="0"/>
      <dgm:spPr/>
    </dgm:pt>
    <dgm:pt modelId="{F9E516A4-4A1E-4DD7-A82B-BAC49C30D023}" type="pres">
      <dgm:prSet presAssocID="{776ABD7B-AE99-46D5-A095-2AA82B88A512}" presName="textNode" presStyleLbl="node1" presStyleIdx="0" presStyleCnt="2" custScaleX="124532" custScaleY="205846">
        <dgm:presLayoutVars>
          <dgm:bulletEnabled val="1"/>
        </dgm:presLayoutVars>
      </dgm:prSet>
      <dgm:spPr/>
      <dgm:t>
        <a:bodyPr/>
        <a:lstStyle/>
        <a:p>
          <a:endParaRPr lang="tr-TR"/>
        </a:p>
      </dgm:t>
    </dgm:pt>
    <dgm:pt modelId="{406294AF-C247-40C7-8E2E-8B54C4FF71E2}" type="pres">
      <dgm:prSet presAssocID="{5B14D87C-EF7C-49C6-9ECB-ADF896460855}" presName="sibTrans" presStyleCnt="0"/>
      <dgm:spPr/>
    </dgm:pt>
    <dgm:pt modelId="{E0380012-D19C-4A4D-834E-F298848428A5}" type="pres">
      <dgm:prSet presAssocID="{2843442B-5F80-4E3B-9384-058A256F383F}" presName="textNode" presStyleLbl="node1" presStyleIdx="1" presStyleCnt="2" custScaleX="154414" custScaleY="202506">
        <dgm:presLayoutVars>
          <dgm:bulletEnabled val="1"/>
        </dgm:presLayoutVars>
      </dgm:prSet>
      <dgm:spPr/>
      <dgm:t>
        <a:bodyPr/>
        <a:lstStyle/>
        <a:p>
          <a:endParaRPr lang="tr-TR"/>
        </a:p>
      </dgm:t>
    </dgm:pt>
  </dgm:ptLst>
  <dgm:cxnLst>
    <dgm:cxn modelId="{65DF93BD-793E-4F54-A0D2-13BBF12CDA62}" type="presOf" srcId="{2843442B-5F80-4E3B-9384-058A256F383F}" destId="{E0380012-D19C-4A4D-834E-F298848428A5}" srcOrd="0" destOrd="0" presId="urn:microsoft.com/office/officeart/2005/8/layout/hProcess9"/>
    <dgm:cxn modelId="{6BAD1351-F954-4FAC-87CA-51F1603B13C5}" srcId="{C0582778-D516-4CE9-8276-E3865A380B49}" destId="{2843442B-5F80-4E3B-9384-058A256F383F}" srcOrd="1" destOrd="0" parTransId="{661947EA-C27B-4C92-8659-943D6907DC3C}" sibTransId="{ACD8BFE6-960E-41AD-AB42-7CAD9692289A}"/>
    <dgm:cxn modelId="{B4ABCFC2-8B0C-4BCA-86D8-9A7F2B1B79A0}" srcId="{C0582778-D516-4CE9-8276-E3865A380B49}" destId="{776ABD7B-AE99-46D5-A095-2AA82B88A512}" srcOrd="0" destOrd="0" parTransId="{F5DAE698-374F-41A3-A02F-6F5B937D7944}" sibTransId="{5B14D87C-EF7C-49C6-9ECB-ADF896460855}"/>
    <dgm:cxn modelId="{D3B192A6-4845-4B1B-8504-FF4DC81B5FBB}" type="presOf" srcId="{C0582778-D516-4CE9-8276-E3865A380B49}" destId="{845A0957-D800-4467-B865-F9391B2654E3}" srcOrd="0" destOrd="0" presId="urn:microsoft.com/office/officeart/2005/8/layout/hProcess9"/>
    <dgm:cxn modelId="{8440F242-C985-424E-BF61-4A21B7B5C4EC}" type="presOf" srcId="{776ABD7B-AE99-46D5-A095-2AA82B88A512}" destId="{F9E516A4-4A1E-4DD7-A82B-BAC49C30D023}" srcOrd="0" destOrd="0" presId="urn:microsoft.com/office/officeart/2005/8/layout/hProcess9"/>
    <dgm:cxn modelId="{271BBE07-D04C-4601-A1FB-6E066D64EC41}" type="presParOf" srcId="{845A0957-D800-4467-B865-F9391B2654E3}" destId="{DFA65CA1-B237-4D30-B0C9-207313C62947}" srcOrd="0" destOrd="0" presId="urn:microsoft.com/office/officeart/2005/8/layout/hProcess9"/>
    <dgm:cxn modelId="{E8BD0F57-6BA6-498A-8774-5ADBE46BF89C}" type="presParOf" srcId="{845A0957-D800-4467-B865-F9391B2654E3}" destId="{62D2BE52-DE1A-4EB2-B6E4-3A5FE6C464CE}" srcOrd="1" destOrd="0" presId="urn:microsoft.com/office/officeart/2005/8/layout/hProcess9"/>
    <dgm:cxn modelId="{15B1B6DD-C464-425C-A491-D402CEA92AFE}" type="presParOf" srcId="{62D2BE52-DE1A-4EB2-B6E4-3A5FE6C464CE}" destId="{F9E516A4-4A1E-4DD7-A82B-BAC49C30D023}" srcOrd="0" destOrd="0" presId="urn:microsoft.com/office/officeart/2005/8/layout/hProcess9"/>
    <dgm:cxn modelId="{9F52E83B-DD41-4ECF-B8BE-BB31246D4C46}" type="presParOf" srcId="{62D2BE52-DE1A-4EB2-B6E4-3A5FE6C464CE}" destId="{406294AF-C247-40C7-8E2E-8B54C4FF71E2}" srcOrd="1" destOrd="0" presId="urn:microsoft.com/office/officeart/2005/8/layout/hProcess9"/>
    <dgm:cxn modelId="{283DACE5-C6F5-44CF-A747-08AA7E9125AD}" type="presParOf" srcId="{62D2BE52-DE1A-4EB2-B6E4-3A5FE6C464CE}" destId="{E0380012-D19C-4A4D-834E-F298848428A5}" srcOrd="2"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0582778-D516-4CE9-8276-E3865A380B49}" type="doc">
      <dgm:prSet loTypeId="urn:microsoft.com/office/officeart/2005/8/layout/hProcess9" loCatId="process" qsTypeId="urn:microsoft.com/office/officeart/2005/8/quickstyle/simple1" qsCatId="simple" csTypeId="urn:microsoft.com/office/officeart/2005/8/colors/accent1_2" csCatId="accent1" phldr="1"/>
      <dgm:spPr/>
    </dgm:pt>
    <dgm:pt modelId="{776ABD7B-AE99-46D5-A095-2AA82B88A512}">
      <dgm:prSet custT="1"/>
      <dgm:spPr/>
      <dgm:t>
        <a:bodyPr/>
        <a:lstStyle/>
        <a:p>
          <a:r>
            <a:rPr lang="tr-TR" sz="2000" dirty="0" smtClean="0">
              <a:latin typeface="Verdana" panose="020B0604030504040204" pitchFamily="34" charset="0"/>
              <a:ea typeface="Verdana" panose="020B0604030504040204" pitchFamily="34" charset="0"/>
              <a:cs typeface="Verdana" panose="020B0604030504040204" pitchFamily="34" charset="0"/>
            </a:rPr>
            <a:t>Taşıyan, azami izin verilen brüt ağırlığını aşmış şekilde yüklenen dolu konteynerler ile DBA bilgisi bulunmayan dolu konteynerleri gemisine kabul etmez.</a:t>
          </a:r>
          <a:endParaRPr lang="tr-TR" sz="2000" dirty="0">
            <a:latin typeface="Verdana" panose="020B0604030504040204" pitchFamily="34" charset="0"/>
            <a:ea typeface="Verdana" panose="020B0604030504040204" pitchFamily="34" charset="0"/>
            <a:cs typeface="Verdana" panose="020B0604030504040204" pitchFamily="34" charset="0"/>
          </a:endParaRPr>
        </a:p>
      </dgm:t>
    </dgm:pt>
    <dgm:pt modelId="{F5DAE698-374F-41A3-A02F-6F5B937D7944}" type="parTrans" cxnId="{B4ABCFC2-8B0C-4BCA-86D8-9A7F2B1B79A0}">
      <dgm:prSet/>
      <dgm:spPr/>
      <dgm:t>
        <a:bodyPr/>
        <a:lstStyle/>
        <a:p>
          <a:endParaRPr lang="tr-TR"/>
        </a:p>
      </dgm:t>
    </dgm:pt>
    <dgm:pt modelId="{5B14D87C-EF7C-49C6-9ECB-ADF896460855}" type="sibTrans" cxnId="{B4ABCFC2-8B0C-4BCA-86D8-9A7F2B1B79A0}">
      <dgm:prSet/>
      <dgm:spPr/>
      <dgm:t>
        <a:bodyPr/>
        <a:lstStyle/>
        <a:p>
          <a:endParaRPr lang="tr-TR"/>
        </a:p>
      </dgm:t>
    </dgm:pt>
    <dgm:pt modelId="{845A0957-D800-4467-B865-F9391B2654E3}" type="pres">
      <dgm:prSet presAssocID="{C0582778-D516-4CE9-8276-E3865A380B49}" presName="CompostProcess" presStyleCnt="0">
        <dgm:presLayoutVars>
          <dgm:dir/>
          <dgm:resizeHandles val="exact"/>
        </dgm:presLayoutVars>
      </dgm:prSet>
      <dgm:spPr/>
    </dgm:pt>
    <dgm:pt modelId="{DFA65CA1-B237-4D30-B0C9-207313C62947}" type="pres">
      <dgm:prSet presAssocID="{C0582778-D516-4CE9-8276-E3865A380B49}" presName="arrow" presStyleLbl="bgShp" presStyleIdx="0" presStyleCnt="1" custScaleX="115201" custLinFactNeighborX="50" custLinFactNeighborY="192"/>
      <dgm:spPr/>
    </dgm:pt>
    <dgm:pt modelId="{62D2BE52-DE1A-4EB2-B6E4-3A5FE6C464CE}" type="pres">
      <dgm:prSet presAssocID="{C0582778-D516-4CE9-8276-E3865A380B49}" presName="linearProcess" presStyleCnt="0"/>
      <dgm:spPr/>
    </dgm:pt>
    <dgm:pt modelId="{F9E516A4-4A1E-4DD7-A82B-BAC49C30D023}" type="pres">
      <dgm:prSet presAssocID="{776ABD7B-AE99-46D5-A095-2AA82B88A512}" presName="textNode" presStyleLbl="node1" presStyleIdx="0" presStyleCnt="1" custScaleX="242119" custScaleY="116314" custLinFactNeighborX="-14640">
        <dgm:presLayoutVars>
          <dgm:bulletEnabled val="1"/>
        </dgm:presLayoutVars>
      </dgm:prSet>
      <dgm:spPr/>
      <dgm:t>
        <a:bodyPr/>
        <a:lstStyle/>
        <a:p>
          <a:endParaRPr lang="tr-TR"/>
        </a:p>
      </dgm:t>
    </dgm:pt>
  </dgm:ptLst>
  <dgm:cxnLst>
    <dgm:cxn modelId="{CEDEECBF-3874-48EB-9AE4-2B85472EFE7B}" type="presOf" srcId="{C0582778-D516-4CE9-8276-E3865A380B49}" destId="{845A0957-D800-4467-B865-F9391B2654E3}" srcOrd="0" destOrd="0" presId="urn:microsoft.com/office/officeart/2005/8/layout/hProcess9"/>
    <dgm:cxn modelId="{B4ABCFC2-8B0C-4BCA-86D8-9A7F2B1B79A0}" srcId="{C0582778-D516-4CE9-8276-E3865A380B49}" destId="{776ABD7B-AE99-46D5-A095-2AA82B88A512}" srcOrd="0" destOrd="0" parTransId="{F5DAE698-374F-41A3-A02F-6F5B937D7944}" sibTransId="{5B14D87C-EF7C-49C6-9ECB-ADF896460855}"/>
    <dgm:cxn modelId="{F912E47C-3CF9-4577-BF33-B4B62C86CF7A}" type="presOf" srcId="{776ABD7B-AE99-46D5-A095-2AA82B88A512}" destId="{F9E516A4-4A1E-4DD7-A82B-BAC49C30D023}" srcOrd="0" destOrd="0" presId="urn:microsoft.com/office/officeart/2005/8/layout/hProcess9"/>
    <dgm:cxn modelId="{3D9F4EE8-FE90-4715-91BA-7BCD4AE0EF66}" type="presParOf" srcId="{845A0957-D800-4467-B865-F9391B2654E3}" destId="{DFA65CA1-B237-4D30-B0C9-207313C62947}" srcOrd="0" destOrd="0" presId="urn:microsoft.com/office/officeart/2005/8/layout/hProcess9"/>
    <dgm:cxn modelId="{928A1B5A-DE3E-463D-9713-1ED1AEE5E8F0}" type="presParOf" srcId="{845A0957-D800-4467-B865-F9391B2654E3}" destId="{62D2BE52-DE1A-4EB2-B6E4-3A5FE6C464CE}" srcOrd="1" destOrd="0" presId="urn:microsoft.com/office/officeart/2005/8/layout/hProcess9"/>
    <dgm:cxn modelId="{FCE39EA8-7819-4A8B-9C43-2A36873CD2A3}" type="presParOf" srcId="{62D2BE52-DE1A-4EB2-B6E4-3A5FE6C464CE}" destId="{F9E516A4-4A1E-4DD7-A82B-BAC49C30D023}" srcOrd="0"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0582778-D516-4CE9-8276-E3865A380B49}" type="doc">
      <dgm:prSet loTypeId="urn:microsoft.com/office/officeart/2005/8/layout/hProcess9" loCatId="process" qsTypeId="urn:microsoft.com/office/officeart/2005/8/quickstyle/simple1" qsCatId="simple" csTypeId="urn:microsoft.com/office/officeart/2005/8/colors/accent1_2" csCatId="accent1" phldr="1"/>
      <dgm:spPr/>
    </dgm:pt>
    <dgm:pt modelId="{776ABD7B-AE99-46D5-A095-2AA82B88A512}">
      <dgm:prSet custT="1"/>
      <dgm:spPr/>
      <dgm:t>
        <a:bodyPr/>
        <a:lstStyle/>
        <a:p>
          <a:r>
            <a:rPr lang="tr-TR" sz="2000" dirty="0" smtClean="0">
              <a:latin typeface="Verdana" panose="020B0604030504040204" pitchFamily="34" charset="0"/>
              <a:ea typeface="Verdana" panose="020B0604030504040204" pitchFamily="34" charset="0"/>
              <a:cs typeface="Verdana" panose="020B0604030504040204" pitchFamily="34" charset="0"/>
            </a:rPr>
            <a:t>Hat operatörü dolu konteynerin DBA bilgisini yükleten adına ilgili taraflara bildirmek üzere yükleten ile bir yazılı sözleşme yaptığında doğrulanmış brüt ağırlık bilgisini taşıyan ile kıyı tesisi işleticisine bildirmek zorundadır.</a:t>
          </a:r>
          <a:endParaRPr lang="tr-TR" sz="2000" dirty="0">
            <a:latin typeface="Verdana" panose="020B0604030504040204" pitchFamily="34" charset="0"/>
            <a:ea typeface="Verdana" panose="020B0604030504040204" pitchFamily="34" charset="0"/>
            <a:cs typeface="Verdana" panose="020B0604030504040204" pitchFamily="34" charset="0"/>
          </a:endParaRPr>
        </a:p>
      </dgm:t>
    </dgm:pt>
    <dgm:pt modelId="{F5DAE698-374F-41A3-A02F-6F5B937D7944}" type="parTrans" cxnId="{B4ABCFC2-8B0C-4BCA-86D8-9A7F2B1B79A0}">
      <dgm:prSet/>
      <dgm:spPr/>
      <dgm:t>
        <a:bodyPr/>
        <a:lstStyle/>
        <a:p>
          <a:endParaRPr lang="tr-TR"/>
        </a:p>
      </dgm:t>
    </dgm:pt>
    <dgm:pt modelId="{5B14D87C-EF7C-49C6-9ECB-ADF896460855}" type="sibTrans" cxnId="{B4ABCFC2-8B0C-4BCA-86D8-9A7F2B1B79A0}">
      <dgm:prSet/>
      <dgm:spPr/>
      <dgm:t>
        <a:bodyPr/>
        <a:lstStyle/>
        <a:p>
          <a:endParaRPr lang="tr-TR"/>
        </a:p>
      </dgm:t>
    </dgm:pt>
    <dgm:pt modelId="{845A0957-D800-4467-B865-F9391B2654E3}" type="pres">
      <dgm:prSet presAssocID="{C0582778-D516-4CE9-8276-E3865A380B49}" presName="CompostProcess" presStyleCnt="0">
        <dgm:presLayoutVars>
          <dgm:dir/>
          <dgm:resizeHandles val="exact"/>
        </dgm:presLayoutVars>
      </dgm:prSet>
      <dgm:spPr/>
    </dgm:pt>
    <dgm:pt modelId="{DFA65CA1-B237-4D30-B0C9-207313C62947}" type="pres">
      <dgm:prSet presAssocID="{C0582778-D516-4CE9-8276-E3865A380B49}" presName="arrow" presStyleLbl="bgShp" presStyleIdx="0" presStyleCnt="1" custScaleX="115201" custLinFactNeighborX="50" custLinFactNeighborY="192"/>
      <dgm:spPr/>
    </dgm:pt>
    <dgm:pt modelId="{62D2BE52-DE1A-4EB2-B6E4-3A5FE6C464CE}" type="pres">
      <dgm:prSet presAssocID="{C0582778-D516-4CE9-8276-E3865A380B49}" presName="linearProcess" presStyleCnt="0"/>
      <dgm:spPr/>
    </dgm:pt>
    <dgm:pt modelId="{F9E516A4-4A1E-4DD7-A82B-BAC49C30D023}" type="pres">
      <dgm:prSet presAssocID="{776ABD7B-AE99-46D5-A095-2AA82B88A512}" presName="textNode" presStyleLbl="node1" presStyleIdx="0" presStyleCnt="1" custScaleX="199895" custScaleY="107830" custLinFactNeighborX="-16517" custLinFactNeighborY="-84">
        <dgm:presLayoutVars>
          <dgm:bulletEnabled val="1"/>
        </dgm:presLayoutVars>
      </dgm:prSet>
      <dgm:spPr/>
      <dgm:t>
        <a:bodyPr/>
        <a:lstStyle/>
        <a:p>
          <a:endParaRPr lang="tr-TR"/>
        </a:p>
      </dgm:t>
    </dgm:pt>
  </dgm:ptLst>
  <dgm:cxnLst>
    <dgm:cxn modelId="{2CEEC2BF-76E2-45DE-8F03-EF469258EDB0}" type="presOf" srcId="{776ABD7B-AE99-46D5-A095-2AA82B88A512}" destId="{F9E516A4-4A1E-4DD7-A82B-BAC49C30D023}" srcOrd="0" destOrd="0" presId="urn:microsoft.com/office/officeart/2005/8/layout/hProcess9"/>
    <dgm:cxn modelId="{7EF800DD-355F-40DC-8A73-DC9950D7ADD0}" type="presOf" srcId="{C0582778-D516-4CE9-8276-E3865A380B49}" destId="{845A0957-D800-4467-B865-F9391B2654E3}" srcOrd="0" destOrd="0" presId="urn:microsoft.com/office/officeart/2005/8/layout/hProcess9"/>
    <dgm:cxn modelId="{B4ABCFC2-8B0C-4BCA-86D8-9A7F2B1B79A0}" srcId="{C0582778-D516-4CE9-8276-E3865A380B49}" destId="{776ABD7B-AE99-46D5-A095-2AA82B88A512}" srcOrd="0" destOrd="0" parTransId="{F5DAE698-374F-41A3-A02F-6F5B937D7944}" sibTransId="{5B14D87C-EF7C-49C6-9ECB-ADF896460855}"/>
    <dgm:cxn modelId="{A2256A80-2FE5-43EC-85E4-8011EF9E4030}" type="presParOf" srcId="{845A0957-D800-4467-B865-F9391B2654E3}" destId="{DFA65CA1-B237-4D30-B0C9-207313C62947}" srcOrd="0" destOrd="0" presId="urn:microsoft.com/office/officeart/2005/8/layout/hProcess9"/>
    <dgm:cxn modelId="{ADBD41AA-6D07-4022-8097-65A0F3084A7D}" type="presParOf" srcId="{845A0957-D800-4467-B865-F9391B2654E3}" destId="{62D2BE52-DE1A-4EB2-B6E4-3A5FE6C464CE}" srcOrd="1" destOrd="0" presId="urn:microsoft.com/office/officeart/2005/8/layout/hProcess9"/>
    <dgm:cxn modelId="{1516D4FE-E016-469F-8296-D72F0DA660EF}" type="presParOf" srcId="{62D2BE52-DE1A-4EB2-B6E4-3A5FE6C464CE}" destId="{F9E516A4-4A1E-4DD7-A82B-BAC49C30D023}" srcOrd="0"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0582778-D516-4CE9-8276-E3865A380B49}" type="doc">
      <dgm:prSet loTypeId="urn:microsoft.com/office/officeart/2005/8/layout/hProcess9" loCatId="process" qsTypeId="urn:microsoft.com/office/officeart/2005/8/quickstyle/simple1" qsCatId="simple" csTypeId="urn:microsoft.com/office/officeart/2005/8/colors/accent1_2" csCatId="accent1" phldr="1"/>
      <dgm:spPr/>
    </dgm:pt>
    <dgm:pt modelId="{776ABD7B-AE99-46D5-A095-2AA82B88A512}">
      <dgm:prSet custT="1"/>
      <dgm:spPr/>
      <dgm:t>
        <a:bodyPr/>
        <a:lstStyle/>
        <a:p>
          <a:r>
            <a:rPr lang="tr-TR" sz="2000" dirty="0" smtClean="0">
              <a:latin typeface="Verdana" panose="020B0604030504040204" pitchFamily="34" charset="0"/>
              <a:ea typeface="Verdana" panose="020B0604030504040204" pitchFamily="34" charset="0"/>
              <a:cs typeface="Verdana" panose="020B0604030504040204" pitchFamily="34" charset="0"/>
            </a:rPr>
            <a:t>Yöntem 1 ve 2 kapsamında kullanılan tartı aletlerinin </a:t>
          </a:r>
          <a:r>
            <a:rPr lang="tr-TR" sz="2000" b="1" dirty="0" smtClean="0">
              <a:latin typeface="Verdana" panose="020B0604030504040204" pitchFamily="34" charset="0"/>
              <a:ea typeface="Verdana" panose="020B0604030504040204" pitchFamily="34" charset="0"/>
              <a:cs typeface="Verdana" panose="020B0604030504040204" pitchFamily="34" charset="0"/>
            </a:rPr>
            <a:t>6 ayı geçmeyecek aralıklarla</a:t>
          </a:r>
          <a:r>
            <a:rPr lang="tr-TR" sz="2000" dirty="0" smtClean="0">
              <a:latin typeface="Verdana" panose="020B0604030504040204" pitchFamily="34" charset="0"/>
              <a:ea typeface="Verdana" panose="020B0604030504040204" pitchFamily="34" charset="0"/>
              <a:cs typeface="Verdana" panose="020B0604030504040204" pitchFamily="34" charset="0"/>
            </a:rPr>
            <a:t> ve düzenli olarak kalibrasyonu ile ağırlık ölçüm doğrulamasını, sertifikalandırılmasını, testini ve periyodik bakımını sağlar ve bu işlemlere yönelik kayıtları tutar ve prosedürleri oluşturur.</a:t>
          </a:r>
          <a:endParaRPr lang="tr-TR" sz="2000" dirty="0">
            <a:latin typeface="Verdana" panose="020B0604030504040204" pitchFamily="34" charset="0"/>
            <a:ea typeface="Verdana" panose="020B0604030504040204" pitchFamily="34" charset="0"/>
            <a:cs typeface="Verdana" panose="020B0604030504040204" pitchFamily="34" charset="0"/>
          </a:endParaRPr>
        </a:p>
      </dgm:t>
    </dgm:pt>
    <dgm:pt modelId="{F5DAE698-374F-41A3-A02F-6F5B937D7944}" type="parTrans" cxnId="{B4ABCFC2-8B0C-4BCA-86D8-9A7F2B1B79A0}">
      <dgm:prSet/>
      <dgm:spPr/>
      <dgm:t>
        <a:bodyPr/>
        <a:lstStyle/>
        <a:p>
          <a:endParaRPr lang="tr-TR"/>
        </a:p>
      </dgm:t>
    </dgm:pt>
    <dgm:pt modelId="{5B14D87C-EF7C-49C6-9ECB-ADF896460855}" type="sibTrans" cxnId="{B4ABCFC2-8B0C-4BCA-86D8-9A7F2B1B79A0}">
      <dgm:prSet/>
      <dgm:spPr/>
      <dgm:t>
        <a:bodyPr/>
        <a:lstStyle/>
        <a:p>
          <a:endParaRPr lang="tr-TR"/>
        </a:p>
      </dgm:t>
    </dgm:pt>
    <dgm:pt modelId="{845A0957-D800-4467-B865-F9391B2654E3}" type="pres">
      <dgm:prSet presAssocID="{C0582778-D516-4CE9-8276-E3865A380B49}" presName="CompostProcess" presStyleCnt="0">
        <dgm:presLayoutVars>
          <dgm:dir/>
          <dgm:resizeHandles val="exact"/>
        </dgm:presLayoutVars>
      </dgm:prSet>
      <dgm:spPr/>
    </dgm:pt>
    <dgm:pt modelId="{DFA65CA1-B237-4D30-B0C9-207313C62947}" type="pres">
      <dgm:prSet presAssocID="{C0582778-D516-4CE9-8276-E3865A380B49}" presName="arrow" presStyleLbl="bgShp" presStyleIdx="0" presStyleCnt="1" custScaleX="115201" custLinFactNeighborX="50" custLinFactNeighborY="192"/>
      <dgm:spPr/>
    </dgm:pt>
    <dgm:pt modelId="{62D2BE52-DE1A-4EB2-B6E4-3A5FE6C464CE}" type="pres">
      <dgm:prSet presAssocID="{C0582778-D516-4CE9-8276-E3865A380B49}" presName="linearProcess" presStyleCnt="0"/>
      <dgm:spPr/>
    </dgm:pt>
    <dgm:pt modelId="{F9E516A4-4A1E-4DD7-A82B-BAC49C30D023}" type="pres">
      <dgm:prSet presAssocID="{776ABD7B-AE99-46D5-A095-2AA82B88A512}" presName="textNode" presStyleLbl="node1" presStyleIdx="0" presStyleCnt="1" custScaleX="195234" custScaleY="101938" custLinFactNeighborX="-7060" custLinFactNeighborY="-2316">
        <dgm:presLayoutVars>
          <dgm:bulletEnabled val="1"/>
        </dgm:presLayoutVars>
      </dgm:prSet>
      <dgm:spPr/>
      <dgm:t>
        <a:bodyPr/>
        <a:lstStyle/>
        <a:p>
          <a:endParaRPr lang="tr-TR"/>
        </a:p>
      </dgm:t>
    </dgm:pt>
  </dgm:ptLst>
  <dgm:cxnLst>
    <dgm:cxn modelId="{162BFD0E-BFE4-4B17-B6D3-E117597958A3}" type="presOf" srcId="{C0582778-D516-4CE9-8276-E3865A380B49}" destId="{845A0957-D800-4467-B865-F9391B2654E3}" srcOrd="0" destOrd="0" presId="urn:microsoft.com/office/officeart/2005/8/layout/hProcess9"/>
    <dgm:cxn modelId="{B4ABCFC2-8B0C-4BCA-86D8-9A7F2B1B79A0}" srcId="{C0582778-D516-4CE9-8276-E3865A380B49}" destId="{776ABD7B-AE99-46D5-A095-2AA82B88A512}" srcOrd="0" destOrd="0" parTransId="{F5DAE698-374F-41A3-A02F-6F5B937D7944}" sibTransId="{5B14D87C-EF7C-49C6-9ECB-ADF896460855}"/>
    <dgm:cxn modelId="{A8BE49C2-129E-4621-9072-368EF5BC3F46}" type="presOf" srcId="{776ABD7B-AE99-46D5-A095-2AA82B88A512}" destId="{F9E516A4-4A1E-4DD7-A82B-BAC49C30D023}" srcOrd="0" destOrd="0" presId="urn:microsoft.com/office/officeart/2005/8/layout/hProcess9"/>
    <dgm:cxn modelId="{86D8D5AD-D862-4E82-886D-0754390E5EE5}" type="presParOf" srcId="{845A0957-D800-4467-B865-F9391B2654E3}" destId="{DFA65CA1-B237-4D30-B0C9-207313C62947}" srcOrd="0" destOrd="0" presId="urn:microsoft.com/office/officeart/2005/8/layout/hProcess9"/>
    <dgm:cxn modelId="{55F9D2C8-FB47-4C26-911D-258007E6770E}" type="presParOf" srcId="{845A0957-D800-4467-B865-F9391B2654E3}" destId="{62D2BE52-DE1A-4EB2-B6E4-3A5FE6C464CE}" srcOrd="1" destOrd="0" presId="urn:microsoft.com/office/officeart/2005/8/layout/hProcess9"/>
    <dgm:cxn modelId="{961F23F7-B9AD-4F2B-B234-E433331301CF}" type="presParOf" srcId="{62D2BE52-DE1A-4EB2-B6E4-3A5FE6C464CE}" destId="{F9E516A4-4A1E-4DD7-A82B-BAC49C30D023}" srcOrd="0"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C0582778-D516-4CE9-8276-E3865A380B49}" type="doc">
      <dgm:prSet loTypeId="urn:microsoft.com/office/officeart/2005/8/layout/hProcess9" loCatId="process" qsTypeId="urn:microsoft.com/office/officeart/2005/8/quickstyle/simple1" qsCatId="simple" csTypeId="urn:microsoft.com/office/officeart/2005/8/colors/accent1_2" csCatId="accent1" phldr="1"/>
      <dgm:spPr/>
    </dgm:pt>
    <dgm:pt modelId="{776ABD7B-AE99-46D5-A095-2AA82B88A512}">
      <dgm:prSet custT="1"/>
      <dgm:spPr/>
      <dgm:t>
        <a:bodyPr/>
        <a:lstStyle/>
        <a:p>
          <a:r>
            <a:rPr lang="tr-TR" sz="2000" dirty="0" smtClean="0">
              <a:latin typeface="Verdana" panose="020B0604030504040204" pitchFamily="34" charset="0"/>
              <a:ea typeface="Verdana" panose="020B0604030504040204" pitchFamily="34" charset="0"/>
              <a:cs typeface="Verdana" panose="020B0604030504040204" pitchFamily="34" charset="0"/>
            </a:rPr>
            <a:t>Konteynere birden fazla tarafa ait </a:t>
          </a:r>
          <a:r>
            <a:rPr lang="tr-TR" sz="2000" dirty="0" err="1" smtClean="0">
              <a:latin typeface="Verdana" panose="020B0604030504040204" pitchFamily="34" charset="0"/>
              <a:ea typeface="Verdana" panose="020B0604030504040204" pitchFamily="34" charset="0"/>
              <a:cs typeface="Verdana" panose="020B0604030504040204" pitchFamily="34" charset="0"/>
            </a:rPr>
            <a:t>parsiyel</a:t>
          </a:r>
          <a:r>
            <a:rPr lang="tr-TR" sz="2000" dirty="0" smtClean="0">
              <a:latin typeface="Verdana" panose="020B0604030504040204" pitchFamily="34" charset="0"/>
              <a:ea typeface="Verdana" panose="020B0604030504040204" pitchFamily="34" charset="0"/>
              <a:cs typeface="Verdana" panose="020B0604030504040204" pitchFamily="34" charset="0"/>
            </a:rPr>
            <a:t> yükleri veya sadece bir tarafa ait yükü yükleyen ve/veya bu tür yüklerin bulunduğu söz konusu konteyneri deniz taşımacılığına sunan ve taşıma sözleşmesinde yükleten olarak belirtilen taşıma işleri organizatörü, yükleten olarak kabul edilir. Bu durumda taşıma işleri organizatörü, konteynerin doğrulanmış brüt ağırlığının Yöntem-1 yoluyla tespit edilerek taşıyan ile kıyı tesisi işleticisine iletilmesinden sorumludur.</a:t>
          </a:r>
          <a:endParaRPr lang="tr-TR" sz="2000" dirty="0">
            <a:latin typeface="Verdana" panose="020B0604030504040204" pitchFamily="34" charset="0"/>
            <a:ea typeface="Verdana" panose="020B0604030504040204" pitchFamily="34" charset="0"/>
            <a:cs typeface="Verdana" panose="020B0604030504040204" pitchFamily="34" charset="0"/>
          </a:endParaRPr>
        </a:p>
      </dgm:t>
    </dgm:pt>
    <dgm:pt modelId="{F5DAE698-374F-41A3-A02F-6F5B937D7944}" type="parTrans" cxnId="{B4ABCFC2-8B0C-4BCA-86D8-9A7F2B1B79A0}">
      <dgm:prSet/>
      <dgm:spPr/>
      <dgm:t>
        <a:bodyPr/>
        <a:lstStyle/>
        <a:p>
          <a:endParaRPr lang="tr-TR"/>
        </a:p>
      </dgm:t>
    </dgm:pt>
    <dgm:pt modelId="{5B14D87C-EF7C-49C6-9ECB-ADF896460855}" type="sibTrans" cxnId="{B4ABCFC2-8B0C-4BCA-86D8-9A7F2B1B79A0}">
      <dgm:prSet/>
      <dgm:spPr/>
      <dgm:t>
        <a:bodyPr/>
        <a:lstStyle/>
        <a:p>
          <a:endParaRPr lang="tr-TR"/>
        </a:p>
      </dgm:t>
    </dgm:pt>
    <dgm:pt modelId="{845A0957-D800-4467-B865-F9391B2654E3}" type="pres">
      <dgm:prSet presAssocID="{C0582778-D516-4CE9-8276-E3865A380B49}" presName="CompostProcess" presStyleCnt="0">
        <dgm:presLayoutVars>
          <dgm:dir/>
          <dgm:resizeHandles val="exact"/>
        </dgm:presLayoutVars>
      </dgm:prSet>
      <dgm:spPr/>
    </dgm:pt>
    <dgm:pt modelId="{DFA65CA1-B237-4D30-B0C9-207313C62947}" type="pres">
      <dgm:prSet presAssocID="{C0582778-D516-4CE9-8276-E3865A380B49}" presName="arrow" presStyleLbl="bgShp" presStyleIdx="0" presStyleCnt="1" custScaleX="115201" custLinFactNeighborX="50" custLinFactNeighborY="192"/>
      <dgm:spPr/>
    </dgm:pt>
    <dgm:pt modelId="{62D2BE52-DE1A-4EB2-B6E4-3A5FE6C464CE}" type="pres">
      <dgm:prSet presAssocID="{C0582778-D516-4CE9-8276-E3865A380B49}" presName="linearProcess" presStyleCnt="0"/>
      <dgm:spPr/>
    </dgm:pt>
    <dgm:pt modelId="{F9E516A4-4A1E-4DD7-A82B-BAC49C30D023}" type="pres">
      <dgm:prSet presAssocID="{776ABD7B-AE99-46D5-A095-2AA82B88A512}" presName="textNode" presStyleLbl="node1" presStyleIdx="0" presStyleCnt="1" custScaleX="199895" custScaleY="155556" custLinFactNeighborX="-16517" custLinFactNeighborY="-84">
        <dgm:presLayoutVars>
          <dgm:bulletEnabled val="1"/>
        </dgm:presLayoutVars>
      </dgm:prSet>
      <dgm:spPr/>
      <dgm:t>
        <a:bodyPr/>
        <a:lstStyle/>
        <a:p>
          <a:endParaRPr lang="tr-TR"/>
        </a:p>
      </dgm:t>
    </dgm:pt>
  </dgm:ptLst>
  <dgm:cxnLst>
    <dgm:cxn modelId="{276C1DF5-4CE7-435F-883F-190A53784D8A}" type="presOf" srcId="{776ABD7B-AE99-46D5-A095-2AA82B88A512}" destId="{F9E516A4-4A1E-4DD7-A82B-BAC49C30D023}" srcOrd="0" destOrd="0" presId="urn:microsoft.com/office/officeart/2005/8/layout/hProcess9"/>
    <dgm:cxn modelId="{B4ABCFC2-8B0C-4BCA-86D8-9A7F2B1B79A0}" srcId="{C0582778-D516-4CE9-8276-E3865A380B49}" destId="{776ABD7B-AE99-46D5-A095-2AA82B88A512}" srcOrd="0" destOrd="0" parTransId="{F5DAE698-374F-41A3-A02F-6F5B937D7944}" sibTransId="{5B14D87C-EF7C-49C6-9ECB-ADF896460855}"/>
    <dgm:cxn modelId="{DEF01DA7-5536-4464-88A0-A07E308B5C7B}" type="presOf" srcId="{C0582778-D516-4CE9-8276-E3865A380B49}" destId="{845A0957-D800-4467-B865-F9391B2654E3}" srcOrd="0" destOrd="0" presId="urn:microsoft.com/office/officeart/2005/8/layout/hProcess9"/>
    <dgm:cxn modelId="{B6BA9242-D08D-46F3-87DB-AAFDD8E890FA}" type="presParOf" srcId="{845A0957-D800-4467-B865-F9391B2654E3}" destId="{DFA65CA1-B237-4D30-B0C9-207313C62947}" srcOrd="0" destOrd="0" presId="urn:microsoft.com/office/officeart/2005/8/layout/hProcess9"/>
    <dgm:cxn modelId="{00FC0750-C9EF-4FC9-91B9-9369B27F81FA}" type="presParOf" srcId="{845A0957-D800-4467-B865-F9391B2654E3}" destId="{62D2BE52-DE1A-4EB2-B6E4-3A5FE6C464CE}" srcOrd="1" destOrd="0" presId="urn:microsoft.com/office/officeart/2005/8/layout/hProcess9"/>
    <dgm:cxn modelId="{F6EA65B9-B062-4281-8B24-EAB0B72EC46A}" type="presParOf" srcId="{62D2BE52-DE1A-4EB2-B6E4-3A5FE6C464CE}" destId="{F9E516A4-4A1E-4DD7-A82B-BAC49C30D023}" srcOrd="0"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9.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3B1445D-F4D5-4DF6-AD9F-F42195E5413E}" type="datetimeFigureOut">
              <a:rPr lang="tr-TR" smtClean="0"/>
              <a:t>20.06.2016</a:t>
            </a:fld>
            <a:endParaRPr lang="tr-TR"/>
          </a:p>
        </p:txBody>
      </p:sp>
      <p:sp>
        <p:nvSpPr>
          <p:cNvPr id="4" name="Slayt Görüntüsü Yer Tutucusu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CC47409-9641-436B-8000-C244B6000939}" type="slidenum">
              <a:rPr lang="tr-TR" smtClean="0"/>
              <a:t>‹#›</a:t>
            </a:fld>
            <a:endParaRPr lang="tr-TR"/>
          </a:p>
        </p:txBody>
      </p:sp>
    </p:spTree>
    <p:extLst>
      <p:ext uri="{BB962C8B-B14F-4D97-AF65-F5344CB8AC3E}">
        <p14:creationId xmlns:p14="http://schemas.microsoft.com/office/powerpoint/2010/main" val="27761001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8CC47409-9641-436B-8000-C244B6000939}" type="slidenum">
              <a:rPr lang="tr-TR" smtClean="0"/>
              <a:t>1</a:t>
            </a:fld>
            <a:endParaRPr lang="tr-TR"/>
          </a:p>
        </p:txBody>
      </p:sp>
    </p:spTree>
    <p:extLst>
      <p:ext uri="{BB962C8B-B14F-4D97-AF65-F5344CB8AC3E}">
        <p14:creationId xmlns:p14="http://schemas.microsoft.com/office/powerpoint/2010/main" val="15676445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sz="1200" b="0" i="0" u="none" strike="noStrike" kern="1200" baseline="0" dirty="0" smtClean="0">
              <a:solidFill>
                <a:schemeClr val="tx1"/>
              </a:solidFill>
              <a:latin typeface="+mn-lt"/>
              <a:ea typeface="+mn-ea"/>
              <a:cs typeface="+mn-cs"/>
            </a:endParaRPr>
          </a:p>
        </p:txBody>
      </p:sp>
      <p:sp>
        <p:nvSpPr>
          <p:cNvPr id="4" name="Slayt Numarası Yer Tutucusu 3"/>
          <p:cNvSpPr>
            <a:spLocks noGrp="1"/>
          </p:cNvSpPr>
          <p:nvPr>
            <p:ph type="sldNum" sz="quarter" idx="10"/>
          </p:nvPr>
        </p:nvSpPr>
        <p:spPr/>
        <p:txBody>
          <a:bodyPr/>
          <a:lstStyle/>
          <a:p>
            <a:fld id="{8CC47409-9641-436B-8000-C244B6000939}" type="slidenum">
              <a:rPr lang="tr-TR" smtClean="0"/>
              <a:t>41</a:t>
            </a:fld>
            <a:endParaRPr lang="tr-TR"/>
          </a:p>
        </p:txBody>
      </p:sp>
    </p:spTree>
    <p:extLst>
      <p:ext uri="{BB962C8B-B14F-4D97-AF65-F5344CB8AC3E}">
        <p14:creationId xmlns:p14="http://schemas.microsoft.com/office/powerpoint/2010/main" val="18073082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sz="1200" b="0" i="0" u="none" strike="noStrike" kern="1200" baseline="0" dirty="0" smtClean="0">
              <a:solidFill>
                <a:schemeClr val="tx1"/>
              </a:solidFill>
              <a:latin typeface="+mn-lt"/>
              <a:ea typeface="+mn-ea"/>
              <a:cs typeface="+mn-cs"/>
            </a:endParaRPr>
          </a:p>
        </p:txBody>
      </p:sp>
      <p:sp>
        <p:nvSpPr>
          <p:cNvPr id="4" name="Slayt Numarası Yer Tutucusu 3"/>
          <p:cNvSpPr>
            <a:spLocks noGrp="1"/>
          </p:cNvSpPr>
          <p:nvPr>
            <p:ph type="sldNum" sz="quarter" idx="10"/>
          </p:nvPr>
        </p:nvSpPr>
        <p:spPr/>
        <p:txBody>
          <a:bodyPr/>
          <a:lstStyle/>
          <a:p>
            <a:fld id="{8CC47409-9641-436B-8000-C244B6000939}" type="slidenum">
              <a:rPr lang="tr-TR" smtClean="0"/>
              <a:t>42</a:t>
            </a:fld>
            <a:endParaRPr lang="tr-TR"/>
          </a:p>
        </p:txBody>
      </p:sp>
    </p:spTree>
    <p:extLst>
      <p:ext uri="{BB962C8B-B14F-4D97-AF65-F5344CB8AC3E}">
        <p14:creationId xmlns:p14="http://schemas.microsoft.com/office/powerpoint/2010/main" val="18073082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b="1" dirty="0"/>
          </a:p>
        </p:txBody>
      </p:sp>
      <p:sp>
        <p:nvSpPr>
          <p:cNvPr id="4" name="Slayt Numarası Yer Tutucusu 3"/>
          <p:cNvSpPr>
            <a:spLocks noGrp="1"/>
          </p:cNvSpPr>
          <p:nvPr>
            <p:ph type="sldNum" sz="quarter" idx="10"/>
          </p:nvPr>
        </p:nvSpPr>
        <p:spPr/>
        <p:txBody>
          <a:bodyPr/>
          <a:lstStyle/>
          <a:p>
            <a:fld id="{8CC47409-9641-436B-8000-C244B6000939}" type="slidenum">
              <a:rPr lang="tr-TR" smtClean="0"/>
              <a:t>43</a:t>
            </a:fld>
            <a:endParaRPr lang="tr-TR"/>
          </a:p>
        </p:txBody>
      </p:sp>
    </p:spTree>
    <p:extLst>
      <p:ext uri="{BB962C8B-B14F-4D97-AF65-F5344CB8AC3E}">
        <p14:creationId xmlns:p14="http://schemas.microsoft.com/office/powerpoint/2010/main" val="25537419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b="1" dirty="0"/>
          </a:p>
        </p:txBody>
      </p:sp>
      <p:sp>
        <p:nvSpPr>
          <p:cNvPr id="4" name="Slayt Numarası Yer Tutucusu 3"/>
          <p:cNvSpPr>
            <a:spLocks noGrp="1"/>
          </p:cNvSpPr>
          <p:nvPr>
            <p:ph type="sldNum" sz="quarter" idx="10"/>
          </p:nvPr>
        </p:nvSpPr>
        <p:spPr/>
        <p:txBody>
          <a:bodyPr/>
          <a:lstStyle/>
          <a:p>
            <a:fld id="{8CC47409-9641-436B-8000-C244B6000939}" type="slidenum">
              <a:rPr lang="tr-TR" smtClean="0"/>
              <a:t>44</a:t>
            </a:fld>
            <a:endParaRPr lang="tr-TR"/>
          </a:p>
        </p:txBody>
      </p:sp>
    </p:spTree>
    <p:extLst>
      <p:ext uri="{BB962C8B-B14F-4D97-AF65-F5344CB8AC3E}">
        <p14:creationId xmlns:p14="http://schemas.microsoft.com/office/powerpoint/2010/main" val="25537419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b="1" dirty="0"/>
          </a:p>
        </p:txBody>
      </p:sp>
      <p:sp>
        <p:nvSpPr>
          <p:cNvPr id="4" name="Slayt Numarası Yer Tutucusu 3"/>
          <p:cNvSpPr>
            <a:spLocks noGrp="1"/>
          </p:cNvSpPr>
          <p:nvPr>
            <p:ph type="sldNum" sz="quarter" idx="10"/>
          </p:nvPr>
        </p:nvSpPr>
        <p:spPr/>
        <p:txBody>
          <a:bodyPr/>
          <a:lstStyle/>
          <a:p>
            <a:fld id="{8CC47409-9641-436B-8000-C244B6000939}" type="slidenum">
              <a:rPr lang="tr-TR" smtClean="0"/>
              <a:t>45</a:t>
            </a:fld>
            <a:endParaRPr lang="tr-TR"/>
          </a:p>
        </p:txBody>
      </p:sp>
    </p:spTree>
    <p:extLst>
      <p:ext uri="{BB962C8B-B14F-4D97-AF65-F5344CB8AC3E}">
        <p14:creationId xmlns:p14="http://schemas.microsoft.com/office/powerpoint/2010/main" val="25537419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b="1" dirty="0"/>
          </a:p>
        </p:txBody>
      </p:sp>
      <p:sp>
        <p:nvSpPr>
          <p:cNvPr id="4" name="Slayt Numarası Yer Tutucusu 3"/>
          <p:cNvSpPr>
            <a:spLocks noGrp="1"/>
          </p:cNvSpPr>
          <p:nvPr>
            <p:ph type="sldNum" sz="quarter" idx="10"/>
          </p:nvPr>
        </p:nvSpPr>
        <p:spPr/>
        <p:txBody>
          <a:bodyPr/>
          <a:lstStyle/>
          <a:p>
            <a:fld id="{8CC47409-9641-436B-8000-C244B6000939}" type="slidenum">
              <a:rPr lang="tr-TR" smtClean="0"/>
              <a:t>46</a:t>
            </a:fld>
            <a:endParaRPr lang="tr-TR"/>
          </a:p>
        </p:txBody>
      </p:sp>
    </p:spTree>
    <p:extLst>
      <p:ext uri="{BB962C8B-B14F-4D97-AF65-F5344CB8AC3E}">
        <p14:creationId xmlns:p14="http://schemas.microsoft.com/office/powerpoint/2010/main" val="25537419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baseline="0" dirty="0" smtClean="0"/>
          </a:p>
        </p:txBody>
      </p:sp>
      <p:sp>
        <p:nvSpPr>
          <p:cNvPr id="4" name="Slayt Numarası Yer Tutucusu 3"/>
          <p:cNvSpPr>
            <a:spLocks noGrp="1"/>
          </p:cNvSpPr>
          <p:nvPr>
            <p:ph type="sldNum" sz="quarter" idx="10"/>
          </p:nvPr>
        </p:nvSpPr>
        <p:spPr/>
        <p:txBody>
          <a:bodyPr/>
          <a:lstStyle/>
          <a:p>
            <a:fld id="{8CC47409-9641-436B-8000-C244B6000939}" type="slidenum">
              <a:rPr lang="tr-TR" smtClean="0"/>
              <a:t>48</a:t>
            </a:fld>
            <a:endParaRPr lang="tr-TR"/>
          </a:p>
        </p:txBody>
      </p:sp>
    </p:spTree>
    <p:extLst>
      <p:ext uri="{BB962C8B-B14F-4D97-AF65-F5344CB8AC3E}">
        <p14:creationId xmlns:p14="http://schemas.microsoft.com/office/powerpoint/2010/main" val="32571042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baseline="0" dirty="0" smtClean="0"/>
          </a:p>
        </p:txBody>
      </p:sp>
      <p:sp>
        <p:nvSpPr>
          <p:cNvPr id="4" name="Slayt Numarası Yer Tutucusu 3"/>
          <p:cNvSpPr>
            <a:spLocks noGrp="1"/>
          </p:cNvSpPr>
          <p:nvPr>
            <p:ph type="sldNum" sz="quarter" idx="10"/>
          </p:nvPr>
        </p:nvSpPr>
        <p:spPr/>
        <p:txBody>
          <a:bodyPr/>
          <a:lstStyle/>
          <a:p>
            <a:fld id="{8CC47409-9641-436B-8000-C244B6000939}" type="slidenum">
              <a:rPr lang="tr-TR" smtClean="0"/>
              <a:t>49</a:t>
            </a:fld>
            <a:endParaRPr lang="tr-TR"/>
          </a:p>
        </p:txBody>
      </p:sp>
    </p:spTree>
    <p:extLst>
      <p:ext uri="{BB962C8B-B14F-4D97-AF65-F5344CB8AC3E}">
        <p14:creationId xmlns:p14="http://schemas.microsoft.com/office/powerpoint/2010/main" val="32571042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baseline="0" dirty="0" smtClean="0"/>
          </a:p>
        </p:txBody>
      </p:sp>
      <p:sp>
        <p:nvSpPr>
          <p:cNvPr id="4" name="Slayt Numarası Yer Tutucusu 3"/>
          <p:cNvSpPr>
            <a:spLocks noGrp="1"/>
          </p:cNvSpPr>
          <p:nvPr>
            <p:ph type="sldNum" sz="quarter" idx="10"/>
          </p:nvPr>
        </p:nvSpPr>
        <p:spPr/>
        <p:txBody>
          <a:bodyPr/>
          <a:lstStyle/>
          <a:p>
            <a:fld id="{8CC47409-9641-436B-8000-C244B6000939}" type="slidenum">
              <a:rPr lang="tr-TR" smtClean="0"/>
              <a:t>50</a:t>
            </a:fld>
            <a:endParaRPr lang="tr-TR"/>
          </a:p>
        </p:txBody>
      </p:sp>
    </p:spTree>
    <p:extLst>
      <p:ext uri="{BB962C8B-B14F-4D97-AF65-F5344CB8AC3E}">
        <p14:creationId xmlns:p14="http://schemas.microsoft.com/office/powerpoint/2010/main" val="32571042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baseline="0" dirty="0" smtClean="0"/>
          </a:p>
        </p:txBody>
      </p:sp>
      <p:sp>
        <p:nvSpPr>
          <p:cNvPr id="4" name="Slayt Numarası Yer Tutucusu 3"/>
          <p:cNvSpPr>
            <a:spLocks noGrp="1"/>
          </p:cNvSpPr>
          <p:nvPr>
            <p:ph type="sldNum" sz="quarter" idx="10"/>
          </p:nvPr>
        </p:nvSpPr>
        <p:spPr/>
        <p:txBody>
          <a:bodyPr/>
          <a:lstStyle/>
          <a:p>
            <a:fld id="{8CC47409-9641-436B-8000-C244B6000939}" type="slidenum">
              <a:rPr lang="tr-TR" smtClean="0"/>
              <a:t>51</a:t>
            </a:fld>
            <a:endParaRPr lang="tr-TR"/>
          </a:p>
        </p:txBody>
      </p:sp>
    </p:spTree>
    <p:extLst>
      <p:ext uri="{BB962C8B-B14F-4D97-AF65-F5344CB8AC3E}">
        <p14:creationId xmlns:p14="http://schemas.microsoft.com/office/powerpoint/2010/main" val="32571042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8CC47409-9641-436B-8000-C244B6000939}" type="slidenum">
              <a:rPr lang="tr-TR" smtClean="0"/>
              <a:t>2</a:t>
            </a:fld>
            <a:endParaRPr lang="tr-TR"/>
          </a:p>
        </p:txBody>
      </p:sp>
    </p:spTree>
    <p:extLst>
      <p:ext uri="{BB962C8B-B14F-4D97-AF65-F5344CB8AC3E}">
        <p14:creationId xmlns:p14="http://schemas.microsoft.com/office/powerpoint/2010/main" val="4022785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baseline="0" dirty="0" smtClean="0"/>
          </a:p>
        </p:txBody>
      </p:sp>
      <p:sp>
        <p:nvSpPr>
          <p:cNvPr id="4" name="Slayt Numarası Yer Tutucusu 3"/>
          <p:cNvSpPr>
            <a:spLocks noGrp="1"/>
          </p:cNvSpPr>
          <p:nvPr>
            <p:ph type="sldNum" sz="quarter" idx="10"/>
          </p:nvPr>
        </p:nvSpPr>
        <p:spPr/>
        <p:txBody>
          <a:bodyPr/>
          <a:lstStyle/>
          <a:p>
            <a:fld id="{8CC47409-9641-436B-8000-C244B6000939}" type="slidenum">
              <a:rPr lang="tr-TR" smtClean="0"/>
              <a:t>52</a:t>
            </a:fld>
            <a:endParaRPr lang="tr-TR"/>
          </a:p>
        </p:txBody>
      </p:sp>
    </p:spTree>
    <p:extLst>
      <p:ext uri="{BB962C8B-B14F-4D97-AF65-F5344CB8AC3E}">
        <p14:creationId xmlns:p14="http://schemas.microsoft.com/office/powerpoint/2010/main" val="325710423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baseline="0" dirty="0" smtClean="0"/>
          </a:p>
        </p:txBody>
      </p:sp>
      <p:sp>
        <p:nvSpPr>
          <p:cNvPr id="4" name="Slayt Numarası Yer Tutucusu 3"/>
          <p:cNvSpPr>
            <a:spLocks noGrp="1"/>
          </p:cNvSpPr>
          <p:nvPr>
            <p:ph type="sldNum" sz="quarter" idx="10"/>
          </p:nvPr>
        </p:nvSpPr>
        <p:spPr/>
        <p:txBody>
          <a:bodyPr/>
          <a:lstStyle/>
          <a:p>
            <a:fld id="{8CC47409-9641-436B-8000-C244B6000939}" type="slidenum">
              <a:rPr lang="tr-TR" smtClean="0"/>
              <a:t>53</a:t>
            </a:fld>
            <a:endParaRPr lang="tr-TR"/>
          </a:p>
        </p:txBody>
      </p:sp>
    </p:spTree>
    <p:extLst>
      <p:ext uri="{BB962C8B-B14F-4D97-AF65-F5344CB8AC3E}">
        <p14:creationId xmlns:p14="http://schemas.microsoft.com/office/powerpoint/2010/main" val="32571042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baseline="0" dirty="0" smtClean="0"/>
          </a:p>
        </p:txBody>
      </p:sp>
      <p:sp>
        <p:nvSpPr>
          <p:cNvPr id="4" name="Slayt Numarası Yer Tutucusu 3"/>
          <p:cNvSpPr>
            <a:spLocks noGrp="1"/>
          </p:cNvSpPr>
          <p:nvPr>
            <p:ph type="sldNum" sz="quarter" idx="10"/>
          </p:nvPr>
        </p:nvSpPr>
        <p:spPr/>
        <p:txBody>
          <a:bodyPr/>
          <a:lstStyle/>
          <a:p>
            <a:fld id="{8CC47409-9641-436B-8000-C244B6000939}" type="slidenum">
              <a:rPr lang="tr-TR" smtClean="0"/>
              <a:t>54</a:t>
            </a:fld>
            <a:endParaRPr lang="tr-TR"/>
          </a:p>
        </p:txBody>
      </p:sp>
    </p:spTree>
    <p:extLst>
      <p:ext uri="{BB962C8B-B14F-4D97-AF65-F5344CB8AC3E}">
        <p14:creationId xmlns:p14="http://schemas.microsoft.com/office/powerpoint/2010/main" val="325710423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baseline="0" dirty="0" smtClean="0"/>
          </a:p>
        </p:txBody>
      </p:sp>
      <p:sp>
        <p:nvSpPr>
          <p:cNvPr id="4" name="Slayt Numarası Yer Tutucusu 3"/>
          <p:cNvSpPr>
            <a:spLocks noGrp="1"/>
          </p:cNvSpPr>
          <p:nvPr>
            <p:ph type="sldNum" sz="quarter" idx="10"/>
          </p:nvPr>
        </p:nvSpPr>
        <p:spPr/>
        <p:txBody>
          <a:bodyPr/>
          <a:lstStyle/>
          <a:p>
            <a:fld id="{8CC47409-9641-436B-8000-C244B6000939}" type="slidenum">
              <a:rPr lang="tr-TR" smtClean="0"/>
              <a:t>56</a:t>
            </a:fld>
            <a:endParaRPr lang="tr-TR"/>
          </a:p>
        </p:txBody>
      </p:sp>
    </p:spTree>
    <p:extLst>
      <p:ext uri="{BB962C8B-B14F-4D97-AF65-F5344CB8AC3E}">
        <p14:creationId xmlns:p14="http://schemas.microsoft.com/office/powerpoint/2010/main" val="325710423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baseline="0" dirty="0" smtClean="0"/>
          </a:p>
        </p:txBody>
      </p:sp>
      <p:sp>
        <p:nvSpPr>
          <p:cNvPr id="4" name="Slayt Numarası Yer Tutucusu 3"/>
          <p:cNvSpPr>
            <a:spLocks noGrp="1"/>
          </p:cNvSpPr>
          <p:nvPr>
            <p:ph type="sldNum" sz="quarter" idx="10"/>
          </p:nvPr>
        </p:nvSpPr>
        <p:spPr/>
        <p:txBody>
          <a:bodyPr/>
          <a:lstStyle/>
          <a:p>
            <a:fld id="{8CC47409-9641-436B-8000-C244B6000939}" type="slidenum">
              <a:rPr lang="tr-TR" smtClean="0"/>
              <a:t>57</a:t>
            </a:fld>
            <a:endParaRPr lang="tr-TR"/>
          </a:p>
        </p:txBody>
      </p:sp>
    </p:spTree>
    <p:extLst>
      <p:ext uri="{BB962C8B-B14F-4D97-AF65-F5344CB8AC3E}">
        <p14:creationId xmlns:p14="http://schemas.microsoft.com/office/powerpoint/2010/main" val="325710423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baseline="0" dirty="0" smtClean="0"/>
          </a:p>
        </p:txBody>
      </p:sp>
      <p:sp>
        <p:nvSpPr>
          <p:cNvPr id="4" name="Slayt Numarası Yer Tutucusu 3"/>
          <p:cNvSpPr>
            <a:spLocks noGrp="1"/>
          </p:cNvSpPr>
          <p:nvPr>
            <p:ph type="sldNum" sz="quarter" idx="10"/>
          </p:nvPr>
        </p:nvSpPr>
        <p:spPr/>
        <p:txBody>
          <a:bodyPr/>
          <a:lstStyle/>
          <a:p>
            <a:fld id="{8CC47409-9641-436B-8000-C244B6000939}" type="slidenum">
              <a:rPr lang="tr-TR" smtClean="0"/>
              <a:t>59</a:t>
            </a:fld>
            <a:endParaRPr lang="tr-TR"/>
          </a:p>
        </p:txBody>
      </p:sp>
    </p:spTree>
    <p:extLst>
      <p:ext uri="{BB962C8B-B14F-4D97-AF65-F5344CB8AC3E}">
        <p14:creationId xmlns:p14="http://schemas.microsoft.com/office/powerpoint/2010/main" val="325710423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baseline="0" dirty="0" smtClean="0"/>
          </a:p>
        </p:txBody>
      </p:sp>
      <p:sp>
        <p:nvSpPr>
          <p:cNvPr id="4" name="Slayt Numarası Yer Tutucusu 3"/>
          <p:cNvSpPr>
            <a:spLocks noGrp="1"/>
          </p:cNvSpPr>
          <p:nvPr>
            <p:ph type="sldNum" sz="quarter" idx="10"/>
          </p:nvPr>
        </p:nvSpPr>
        <p:spPr/>
        <p:txBody>
          <a:bodyPr/>
          <a:lstStyle/>
          <a:p>
            <a:fld id="{8CC47409-9641-436B-8000-C244B6000939}" type="slidenum">
              <a:rPr lang="tr-TR" smtClean="0"/>
              <a:t>60</a:t>
            </a:fld>
            <a:endParaRPr lang="tr-TR"/>
          </a:p>
        </p:txBody>
      </p:sp>
    </p:spTree>
    <p:extLst>
      <p:ext uri="{BB962C8B-B14F-4D97-AF65-F5344CB8AC3E}">
        <p14:creationId xmlns:p14="http://schemas.microsoft.com/office/powerpoint/2010/main" val="325710423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b="1" dirty="0"/>
          </a:p>
        </p:txBody>
      </p:sp>
      <p:sp>
        <p:nvSpPr>
          <p:cNvPr id="4" name="Slayt Numarası Yer Tutucusu 3"/>
          <p:cNvSpPr>
            <a:spLocks noGrp="1"/>
          </p:cNvSpPr>
          <p:nvPr>
            <p:ph type="sldNum" sz="quarter" idx="10"/>
          </p:nvPr>
        </p:nvSpPr>
        <p:spPr/>
        <p:txBody>
          <a:bodyPr/>
          <a:lstStyle/>
          <a:p>
            <a:fld id="{8CC47409-9641-436B-8000-C244B6000939}" type="slidenum">
              <a:rPr lang="tr-TR" smtClean="0"/>
              <a:t>61</a:t>
            </a:fld>
            <a:endParaRPr lang="tr-TR"/>
          </a:p>
        </p:txBody>
      </p:sp>
    </p:spTree>
    <p:extLst>
      <p:ext uri="{BB962C8B-B14F-4D97-AF65-F5344CB8AC3E}">
        <p14:creationId xmlns:p14="http://schemas.microsoft.com/office/powerpoint/2010/main" val="285949741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8CC47409-9641-436B-8000-C244B6000939}" type="slidenum">
              <a:rPr lang="tr-TR" smtClean="0"/>
              <a:t>62</a:t>
            </a:fld>
            <a:endParaRPr lang="tr-TR"/>
          </a:p>
        </p:txBody>
      </p:sp>
    </p:spTree>
    <p:extLst>
      <p:ext uri="{BB962C8B-B14F-4D97-AF65-F5344CB8AC3E}">
        <p14:creationId xmlns:p14="http://schemas.microsoft.com/office/powerpoint/2010/main" val="15676445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8CC47409-9641-436B-8000-C244B6000939}" type="slidenum">
              <a:rPr lang="tr-TR" smtClean="0"/>
              <a:t>3</a:t>
            </a:fld>
            <a:endParaRPr lang="tr-TR"/>
          </a:p>
        </p:txBody>
      </p:sp>
    </p:spTree>
    <p:extLst>
      <p:ext uri="{BB962C8B-B14F-4D97-AF65-F5344CB8AC3E}">
        <p14:creationId xmlns:p14="http://schemas.microsoft.com/office/powerpoint/2010/main" val="18948222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8CC47409-9641-436B-8000-C244B6000939}" type="slidenum">
              <a:rPr lang="tr-TR" smtClean="0"/>
              <a:t>4</a:t>
            </a:fld>
            <a:endParaRPr lang="tr-TR"/>
          </a:p>
        </p:txBody>
      </p:sp>
    </p:spTree>
    <p:extLst>
      <p:ext uri="{BB962C8B-B14F-4D97-AF65-F5344CB8AC3E}">
        <p14:creationId xmlns:p14="http://schemas.microsoft.com/office/powerpoint/2010/main" val="18948222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8CC47409-9641-436B-8000-C244B6000939}" type="slidenum">
              <a:rPr lang="tr-TR" smtClean="0"/>
              <a:t>5</a:t>
            </a:fld>
            <a:endParaRPr lang="tr-TR"/>
          </a:p>
        </p:txBody>
      </p:sp>
    </p:spTree>
    <p:extLst>
      <p:ext uri="{BB962C8B-B14F-4D97-AF65-F5344CB8AC3E}">
        <p14:creationId xmlns:p14="http://schemas.microsoft.com/office/powerpoint/2010/main" val="18948222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8CC47409-9641-436B-8000-C244B6000939}" type="slidenum">
              <a:rPr lang="tr-TR" smtClean="0"/>
              <a:t>17</a:t>
            </a:fld>
            <a:endParaRPr lang="tr-TR"/>
          </a:p>
        </p:txBody>
      </p:sp>
    </p:spTree>
    <p:extLst>
      <p:ext uri="{BB962C8B-B14F-4D97-AF65-F5344CB8AC3E}">
        <p14:creationId xmlns:p14="http://schemas.microsoft.com/office/powerpoint/2010/main" val="35064547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smtClean="0"/>
          </a:p>
        </p:txBody>
      </p:sp>
      <p:sp>
        <p:nvSpPr>
          <p:cNvPr id="4" name="Slayt Numarası Yer Tutucusu 3"/>
          <p:cNvSpPr>
            <a:spLocks noGrp="1"/>
          </p:cNvSpPr>
          <p:nvPr>
            <p:ph type="sldNum" sz="quarter" idx="10"/>
          </p:nvPr>
        </p:nvSpPr>
        <p:spPr/>
        <p:txBody>
          <a:bodyPr/>
          <a:lstStyle/>
          <a:p>
            <a:fld id="{8CC47409-9641-436B-8000-C244B6000939}" type="slidenum">
              <a:rPr lang="tr-TR" smtClean="0"/>
              <a:t>36</a:t>
            </a:fld>
            <a:endParaRPr lang="tr-TR"/>
          </a:p>
        </p:txBody>
      </p:sp>
    </p:spTree>
    <p:extLst>
      <p:ext uri="{BB962C8B-B14F-4D97-AF65-F5344CB8AC3E}">
        <p14:creationId xmlns:p14="http://schemas.microsoft.com/office/powerpoint/2010/main" val="40837949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sz="1200" b="0" i="0" u="none" strike="noStrike" kern="1200" baseline="0" dirty="0" smtClean="0">
              <a:solidFill>
                <a:schemeClr val="tx1"/>
              </a:solidFill>
              <a:latin typeface="+mn-lt"/>
              <a:ea typeface="+mn-ea"/>
              <a:cs typeface="+mn-cs"/>
            </a:endParaRPr>
          </a:p>
        </p:txBody>
      </p:sp>
      <p:sp>
        <p:nvSpPr>
          <p:cNvPr id="4" name="Slayt Numarası Yer Tutucusu 3"/>
          <p:cNvSpPr>
            <a:spLocks noGrp="1"/>
          </p:cNvSpPr>
          <p:nvPr>
            <p:ph type="sldNum" sz="quarter" idx="10"/>
          </p:nvPr>
        </p:nvSpPr>
        <p:spPr/>
        <p:txBody>
          <a:bodyPr/>
          <a:lstStyle/>
          <a:p>
            <a:fld id="{8CC47409-9641-436B-8000-C244B6000939}" type="slidenum">
              <a:rPr lang="tr-TR" smtClean="0"/>
              <a:t>39</a:t>
            </a:fld>
            <a:endParaRPr lang="tr-TR"/>
          </a:p>
        </p:txBody>
      </p:sp>
    </p:spTree>
    <p:extLst>
      <p:ext uri="{BB962C8B-B14F-4D97-AF65-F5344CB8AC3E}">
        <p14:creationId xmlns:p14="http://schemas.microsoft.com/office/powerpoint/2010/main" val="18073082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sz="1200" b="0" i="0" u="none" strike="noStrike" kern="1200" baseline="0" dirty="0" smtClean="0">
              <a:solidFill>
                <a:schemeClr val="tx1"/>
              </a:solidFill>
              <a:latin typeface="+mn-lt"/>
              <a:ea typeface="+mn-ea"/>
              <a:cs typeface="+mn-cs"/>
            </a:endParaRPr>
          </a:p>
        </p:txBody>
      </p:sp>
      <p:sp>
        <p:nvSpPr>
          <p:cNvPr id="4" name="Slayt Numarası Yer Tutucusu 3"/>
          <p:cNvSpPr>
            <a:spLocks noGrp="1"/>
          </p:cNvSpPr>
          <p:nvPr>
            <p:ph type="sldNum" sz="quarter" idx="10"/>
          </p:nvPr>
        </p:nvSpPr>
        <p:spPr/>
        <p:txBody>
          <a:bodyPr/>
          <a:lstStyle/>
          <a:p>
            <a:fld id="{8CC47409-9641-436B-8000-C244B6000939}" type="slidenum">
              <a:rPr lang="tr-TR" smtClean="0"/>
              <a:t>40</a:t>
            </a:fld>
            <a:endParaRPr lang="tr-TR"/>
          </a:p>
        </p:txBody>
      </p:sp>
    </p:spTree>
    <p:extLst>
      <p:ext uri="{BB962C8B-B14F-4D97-AF65-F5344CB8AC3E}">
        <p14:creationId xmlns:p14="http://schemas.microsoft.com/office/powerpoint/2010/main" val="18073082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F7287A1A-1276-4A0E-9B7C-F912D0F20A67}" type="datetime1">
              <a:rPr lang="tr-TR" smtClean="0"/>
              <a:t>20.06.2016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AC640D-BA70-4E29-8800-8AD267750801}" type="slidenum">
              <a:rPr lang="tr-TR" smtClean="0"/>
              <a:t>‹#›</a:t>
            </a:fld>
            <a:endParaRPr lang="tr-TR"/>
          </a:p>
        </p:txBody>
      </p:sp>
    </p:spTree>
    <p:extLst>
      <p:ext uri="{BB962C8B-B14F-4D97-AF65-F5344CB8AC3E}">
        <p14:creationId xmlns:p14="http://schemas.microsoft.com/office/powerpoint/2010/main" val="41215763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90FDD6A-9F50-436F-92C2-285BB36B4C44}" type="datetime1">
              <a:rPr lang="tr-TR" smtClean="0"/>
              <a:t>20.06.2016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AC640D-BA70-4E29-8800-8AD267750801}" type="slidenum">
              <a:rPr lang="tr-TR" smtClean="0"/>
              <a:t>‹#›</a:t>
            </a:fld>
            <a:endParaRPr lang="tr-TR"/>
          </a:p>
        </p:txBody>
      </p:sp>
    </p:spTree>
    <p:extLst>
      <p:ext uri="{BB962C8B-B14F-4D97-AF65-F5344CB8AC3E}">
        <p14:creationId xmlns:p14="http://schemas.microsoft.com/office/powerpoint/2010/main" val="4104978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BF37CA7-8124-43F5-9775-1A481579E3F4}" type="datetime1">
              <a:rPr lang="tr-TR" smtClean="0"/>
              <a:t>20.06.2016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AC640D-BA70-4E29-8800-8AD267750801}" type="slidenum">
              <a:rPr lang="tr-TR" smtClean="0"/>
              <a:t>‹#›</a:t>
            </a:fld>
            <a:endParaRPr lang="tr-TR"/>
          </a:p>
        </p:txBody>
      </p:sp>
    </p:spTree>
    <p:extLst>
      <p:ext uri="{BB962C8B-B14F-4D97-AF65-F5344CB8AC3E}">
        <p14:creationId xmlns:p14="http://schemas.microsoft.com/office/powerpoint/2010/main" val="13783695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342B4F0-1551-4EBA-91E0-3D48BE59408E}" type="datetime1">
              <a:rPr lang="tr-TR" smtClean="0"/>
              <a:t>20.06.2016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AC640D-BA70-4E29-8800-8AD267750801}" type="slidenum">
              <a:rPr lang="tr-TR" smtClean="0"/>
              <a:t>‹#›</a:t>
            </a:fld>
            <a:endParaRPr lang="tr-TR"/>
          </a:p>
        </p:txBody>
      </p:sp>
    </p:spTree>
    <p:extLst>
      <p:ext uri="{BB962C8B-B14F-4D97-AF65-F5344CB8AC3E}">
        <p14:creationId xmlns:p14="http://schemas.microsoft.com/office/powerpoint/2010/main" val="25632105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14F9EE3F-FD4A-4D28-BDB4-6B9DDD605172}" type="datetime1">
              <a:rPr lang="tr-TR" smtClean="0"/>
              <a:t>20.06.2016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AC640D-BA70-4E29-8800-8AD267750801}" type="slidenum">
              <a:rPr lang="tr-TR" smtClean="0"/>
              <a:t>‹#›</a:t>
            </a:fld>
            <a:endParaRPr lang="tr-TR"/>
          </a:p>
        </p:txBody>
      </p:sp>
    </p:spTree>
    <p:extLst>
      <p:ext uri="{BB962C8B-B14F-4D97-AF65-F5344CB8AC3E}">
        <p14:creationId xmlns:p14="http://schemas.microsoft.com/office/powerpoint/2010/main" val="33853533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728374AD-2F2D-4A65-BE91-EDCFAD27E68B}" type="datetime1">
              <a:rPr lang="tr-TR" smtClean="0"/>
              <a:t>20.06.2016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3AC640D-BA70-4E29-8800-8AD267750801}" type="slidenum">
              <a:rPr lang="tr-TR" smtClean="0"/>
              <a:t>‹#›</a:t>
            </a:fld>
            <a:endParaRPr lang="tr-TR"/>
          </a:p>
        </p:txBody>
      </p:sp>
    </p:spTree>
    <p:extLst>
      <p:ext uri="{BB962C8B-B14F-4D97-AF65-F5344CB8AC3E}">
        <p14:creationId xmlns:p14="http://schemas.microsoft.com/office/powerpoint/2010/main" val="29995274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64930BC-531E-4082-BAC1-5744C8F1BA7C}" type="datetime1">
              <a:rPr lang="tr-TR" smtClean="0"/>
              <a:t>20.06.2016</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3AC640D-BA70-4E29-8800-8AD267750801}" type="slidenum">
              <a:rPr lang="tr-TR" smtClean="0"/>
              <a:t>‹#›</a:t>
            </a:fld>
            <a:endParaRPr lang="tr-TR"/>
          </a:p>
        </p:txBody>
      </p:sp>
    </p:spTree>
    <p:extLst>
      <p:ext uri="{BB962C8B-B14F-4D97-AF65-F5344CB8AC3E}">
        <p14:creationId xmlns:p14="http://schemas.microsoft.com/office/powerpoint/2010/main" val="38556513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EB9AE2F1-BB9E-44B3-92F0-440ADC98BE60}" type="datetime1">
              <a:rPr lang="tr-TR" smtClean="0"/>
              <a:t>20.06.2016</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3AC640D-BA70-4E29-8800-8AD267750801}" type="slidenum">
              <a:rPr lang="tr-TR" smtClean="0"/>
              <a:t>‹#›</a:t>
            </a:fld>
            <a:endParaRPr lang="tr-TR"/>
          </a:p>
        </p:txBody>
      </p:sp>
    </p:spTree>
    <p:extLst>
      <p:ext uri="{BB962C8B-B14F-4D97-AF65-F5344CB8AC3E}">
        <p14:creationId xmlns:p14="http://schemas.microsoft.com/office/powerpoint/2010/main" val="13892536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9D34D223-C540-4EAF-98B0-16B818B2AB8F}" type="datetime1">
              <a:rPr lang="tr-TR" smtClean="0"/>
              <a:t>20.06.2016</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3AC640D-BA70-4E29-8800-8AD267750801}" type="slidenum">
              <a:rPr lang="tr-TR" smtClean="0"/>
              <a:t>‹#›</a:t>
            </a:fld>
            <a:endParaRPr lang="tr-TR"/>
          </a:p>
        </p:txBody>
      </p:sp>
    </p:spTree>
    <p:extLst>
      <p:ext uri="{BB962C8B-B14F-4D97-AF65-F5344CB8AC3E}">
        <p14:creationId xmlns:p14="http://schemas.microsoft.com/office/powerpoint/2010/main" val="20063510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2A4ECB1E-0F4D-45CE-9869-F9D93F45245E}" type="datetime1">
              <a:rPr lang="tr-TR" smtClean="0"/>
              <a:t>20.06.2016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3AC640D-BA70-4E29-8800-8AD267750801}" type="slidenum">
              <a:rPr lang="tr-TR" smtClean="0"/>
              <a:t>‹#›</a:t>
            </a:fld>
            <a:endParaRPr lang="tr-TR"/>
          </a:p>
        </p:txBody>
      </p:sp>
    </p:spTree>
    <p:extLst>
      <p:ext uri="{BB962C8B-B14F-4D97-AF65-F5344CB8AC3E}">
        <p14:creationId xmlns:p14="http://schemas.microsoft.com/office/powerpoint/2010/main" val="32951005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4CBE9F3-27F5-4FB2-894A-7605D5C987E5}" type="datetime1">
              <a:rPr lang="tr-TR" smtClean="0"/>
              <a:t>20.06.2016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3AC640D-BA70-4E29-8800-8AD267750801}" type="slidenum">
              <a:rPr lang="tr-TR" smtClean="0"/>
              <a:t>‹#›</a:t>
            </a:fld>
            <a:endParaRPr lang="tr-TR"/>
          </a:p>
        </p:txBody>
      </p:sp>
    </p:spTree>
    <p:extLst>
      <p:ext uri="{BB962C8B-B14F-4D97-AF65-F5344CB8AC3E}">
        <p14:creationId xmlns:p14="http://schemas.microsoft.com/office/powerpoint/2010/main" val="28819114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0D8257-9003-4060-914B-9F7BD04279FC}" type="datetime1">
              <a:rPr lang="tr-TR" smtClean="0"/>
              <a:t>20.06.2016</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AC640D-BA70-4E29-8800-8AD267750801}" type="slidenum">
              <a:rPr lang="tr-TR" smtClean="0"/>
              <a:t>‹#›</a:t>
            </a:fld>
            <a:endParaRPr lang="tr-TR"/>
          </a:p>
        </p:txBody>
      </p:sp>
    </p:spTree>
    <p:extLst>
      <p:ext uri="{BB962C8B-B14F-4D97-AF65-F5344CB8AC3E}">
        <p14:creationId xmlns:p14="http://schemas.microsoft.com/office/powerpoint/2010/main" val="20494217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GIF"/></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43.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44.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45.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46.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7.jpe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62.xml.rels><?xml version="1.0" encoding="UTF-8" standalone="yes"?>
<Relationships xmlns="http://schemas.openxmlformats.org/package/2006/relationships"><Relationship Id="rId3" Type="http://schemas.openxmlformats.org/officeDocument/2006/relationships/hyperlink" Target="mailto:hakan.ozturk@udhb.gov.tr"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1.e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795155" y="143223"/>
            <a:ext cx="8377150" cy="1256984"/>
          </a:xfrm>
        </p:spPr>
        <p:txBody>
          <a:bodyPr>
            <a:normAutofit/>
          </a:bodyPr>
          <a:lstStyle/>
          <a:p>
            <a:pPr algn="ctr"/>
            <a:r>
              <a:rPr lang="tr-TR" sz="2800" b="1" dirty="0" smtClean="0">
                <a:latin typeface="Verdana" panose="020B0604030504040204" pitchFamily="34" charset="0"/>
                <a:ea typeface="Verdana" panose="020B0604030504040204" pitchFamily="34" charset="0"/>
                <a:cs typeface="Verdana" panose="020B0604030504040204" pitchFamily="34" charset="0"/>
              </a:rPr>
              <a:t>İMEAK DTO ACENTE EĞİTİM SEMİNERİ</a:t>
            </a:r>
            <a:endParaRPr lang="tr-TR" sz="2800" b="1" dirty="0">
              <a:latin typeface="Verdana" panose="020B0604030504040204" pitchFamily="34" charset="0"/>
              <a:ea typeface="Verdana" panose="020B0604030504040204" pitchFamily="34" charset="0"/>
              <a:cs typeface="Verdana" panose="020B0604030504040204" pitchFamily="34" charset="0"/>
            </a:endParaRPr>
          </a:p>
        </p:txBody>
      </p:sp>
      <p:sp>
        <p:nvSpPr>
          <p:cNvPr id="5" name="İçerik Yer Tutucusu 2"/>
          <p:cNvSpPr txBox="1">
            <a:spLocks/>
          </p:cNvSpPr>
          <p:nvPr/>
        </p:nvSpPr>
        <p:spPr>
          <a:xfrm>
            <a:off x="834735" y="4401519"/>
            <a:ext cx="10515600" cy="2278250"/>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tr-TR" sz="2000" dirty="0" smtClean="0">
                <a:latin typeface="Verdana" panose="020B0604030504040204" pitchFamily="34" charset="0"/>
                <a:ea typeface="Verdana" panose="020B0604030504040204" pitchFamily="34" charset="0"/>
                <a:cs typeface="Verdana" panose="020B0604030504040204" pitchFamily="34" charset="0"/>
              </a:rPr>
              <a:t>Hakan ÖZTÜRK – Denizcilik </a:t>
            </a:r>
            <a:r>
              <a:rPr lang="tr-TR" sz="2000" dirty="0" err="1" smtClean="0">
                <a:latin typeface="Verdana" panose="020B0604030504040204" pitchFamily="34" charset="0"/>
                <a:ea typeface="Verdana" panose="020B0604030504040204" pitchFamily="34" charset="0"/>
                <a:cs typeface="Verdana" panose="020B0604030504040204" pitchFamily="34" charset="0"/>
              </a:rPr>
              <a:t>Sörvey</a:t>
            </a:r>
            <a:r>
              <a:rPr lang="tr-TR" sz="2000" dirty="0" smtClean="0">
                <a:latin typeface="Verdana" panose="020B0604030504040204" pitchFamily="34" charset="0"/>
                <a:ea typeface="Verdana" panose="020B0604030504040204" pitchFamily="34" charset="0"/>
                <a:cs typeface="Verdana" panose="020B0604030504040204" pitchFamily="34" charset="0"/>
              </a:rPr>
              <a:t> Mühendisi</a:t>
            </a:r>
          </a:p>
          <a:p>
            <a:pPr marL="0" indent="0" algn="ctr">
              <a:buFont typeface="Arial" panose="020B0604020202020204" pitchFamily="34" charset="0"/>
              <a:buNone/>
            </a:pPr>
            <a:endParaRPr lang="tr-TR" sz="2000" dirty="0" smtClean="0">
              <a:latin typeface="Verdana" panose="020B0604030504040204" pitchFamily="34" charset="0"/>
              <a:ea typeface="Verdana" panose="020B0604030504040204" pitchFamily="34" charset="0"/>
              <a:cs typeface="Verdana" panose="020B0604030504040204" pitchFamily="34" charset="0"/>
            </a:endParaRPr>
          </a:p>
          <a:p>
            <a:pPr marL="0" indent="0" algn="ctr">
              <a:buNone/>
            </a:pPr>
            <a:r>
              <a:rPr lang="tr-TR" sz="2000" dirty="0">
                <a:latin typeface="Verdana" panose="020B0604030504040204" pitchFamily="34" charset="0"/>
                <a:ea typeface="Verdana" panose="020B0604030504040204" pitchFamily="34" charset="0"/>
                <a:cs typeface="Verdana" panose="020B0604030504040204" pitchFamily="34" charset="0"/>
              </a:rPr>
              <a:t>Denizyolu, </a:t>
            </a:r>
            <a:r>
              <a:rPr lang="tr-TR" sz="2000" dirty="0" err="1">
                <a:latin typeface="Verdana" panose="020B0604030504040204" pitchFamily="34" charset="0"/>
                <a:ea typeface="Verdana" panose="020B0604030504040204" pitchFamily="34" charset="0"/>
                <a:cs typeface="Verdana" panose="020B0604030504040204" pitchFamily="34" charset="0"/>
              </a:rPr>
              <a:t>İçsuyolu</a:t>
            </a:r>
            <a:r>
              <a:rPr lang="tr-TR" sz="2000" dirty="0">
                <a:latin typeface="Verdana" panose="020B0604030504040204" pitchFamily="34" charset="0"/>
                <a:ea typeface="Verdana" panose="020B0604030504040204" pitchFamily="34" charset="0"/>
                <a:cs typeface="Verdana" panose="020B0604030504040204" pitchFamily="34" charset="0"/>
              </a:rPr>
              <a:t> ve Havayoluyla Tehlikeli </a:t>
            </a:r>
            <a:r>
              <a:rPr lang="tr-TR" sz="2000" dirty="0" smtClean="0">
                <a:latin typeface="Verdana" panose="020B0604030504040204" pitchFamily="34" charset="0"/>
                <a:ea typeface="Verdana" panose="020B0604030504040204" pitchFamily="34" charset="0"/>
                <a:cs typeface="Verdana" panose="020B0604030504040204" pitchFamily="34" charset="0"/>
              </a:rPr>
              <a:t>Yük Taşımaları </a:t>
            </a:r>
            <a:r>
              <a:rPr lang="tr-TR" sz="2000" dirty="0">
                <a:latin typeface="Verdana" panose="020B0604030504040204" pitchFamily="34" charset="0"/>
                <a:ea typeface="Verdana" panose="020B0604030504040204" pitchFamily="34" charset="0"/>
                <a:cs typeface="Verdana" panose="020B0604030504040204" pitchFamily="34" charset="0"/>
              </a:rPr>
              <a:t>Dairesi </a:t>
            </a:r>
            <a:r>
              <a:rPr lang="tr-TR" sz="2000" dirty="0" smtClean="0">
                <a:latin typeface="Verdana" panose="020B0604030504040204" pitchFamily="34" charset="0"/>
                <a:ea typeface="Verdana" panose="020B0604030504040204" pitchFamily="34" charset="0"/>
                <a:cs typeface="Verdana" panose="020B0604030504040204" pitchFamily="34" charset="0"/>
              </a:rPr>
              <a:t>Başkanlığı</a:t>
            </a:r>
          </a:p>
          <a:p>
            <a:pPr marL="0" indent="0" algn="ctr">
              <a:buNone/>
            </a:pPr>
            <a:r>
              <a:rPr lang="tr-TR" sz="2000" dirty="0">
                <a:latin typeface="Verdana" panose="020B0604030504040204" pitchFamily="34" charset="0"/>
                <a:ea typeface="Verdana" panose="020B0604030504040204" pitchFamily="34" charset="0"/>
                <a:cs typeface="Verdana" panose="020B0604030504040204" pitchFamily="34" charset="0"/>
              </a:rPr>
              <a:t>Tehlikeli Mal ve Kombine Taşımacılık Düzenleme Genel Müdürlüğü</a:t>
            </a:r>
            <a:endParaRPr lang="tr-TR" sz="2000" dirty="0"/>
          </a:p>
          <a:p>
            <a:pPr marL="0" indent="0" algn="ctr">
              <a:buFont typeface="Arial" panose="020B0604020202020204" pitchFamily="34" charset="0"/>
              <a:buNone/>
            </a:pPr>
            <a:r>
              <a:rPr lang="tr-TR" sz="2000" dirty="0" smtClean="0">
                <a:latin typeface="Verdana" panose="020B0604030504040204" pitchFamily="34" charset="0"/>
                <a:ea typeface="Verdana" panose="020B0604030504040204" pitchFamily="34" charset="0"/>
                <a:cs typeface="Verdana" panose="020B0604030504040204" pitchFamily="34" charset="0"/>
              </a:rPr>
              <a:t>Ulaştırma Denizcilik ve Haberleşme Bakanlığı</a:t>
            </a:r>
          </a:p>
          <a:p>
            <a:pPr marL="0" indent="0" algn="ctr">
              <a:buFont typeface="Arial" panose="020B0604020202020204" pitchFamily="34" charset="0"/>
              <a:buNone/>
            </a:pPr>
            <a:endParaRPr lang="tr-TR" sz="2000" dirty="0" smtClean="0">
              <a:latin typeface="Verdana" panose="020B0604030504040204" pitchFamily="34" charset="0"/>
              <a:ea typeface="Verdana" panose="020B0604030504040204" pitchFamily="34" charset="0"/>
              <a:cs typeface="Verdana" panose="020B0604030504040204" pitchFamily="34" charset="0"/>
            </a:endParaRPr>
          </a:p>
          <a:p>
            <a:pPr marL="0" indent="0" algn="ctr">
              <a:buFont typeface="Arial" panose="020B0604020202020204" pitchFamily="34" charset="0"/>
              <a:buNone/>
            </a:pPr>
            <a:r>
              <a:rPr lang="tr-TR" sz="2000" dirty="0" smtClean="0">
                <a:latin typeface="Verdana" panose="020B0604030504040204" pitchFamily="34" charset="0"/>
                <a:ea typeface="Verdana" panose="020B0604030504040204" pitchFamily="34" charset="0"/>
                <a:cs typeface="Verdana" panose="020B0604030504040204" pitchFamily="34" charset="0"/>
              </a:rPr>
              <a:t>16 Haziran 2016 – İstanbul</a:t>
            </a:r>
            <a:endParaRPr lang="tr-TR" sz="4000" dirty="0" smtClean="0">
              <a:latin typeface="Verdana" panose="020B0604030504040204" pitchFamily="34" charset="0"/>
              <a:ea typeface="Verdana" panose="020B0604030504040204" pitchFamily="34" charset="0"/>
              <a:cs typeface="Verdana" panose="020B0604030504040204" pitchFamily="34" charset="0"/>
            </a:endParaRPr>
          </a:p>
        </p:txBody>
      </p:sp>
      <p:pic>
        <p:nvPicPr>
          <p:cNvPr id="8" name="Resim 7"/>
          <p:cNvPicPr>
            <a:picLocks noChangeAspect="1"/>
          </p:cNvPicPr>
          <p:nvPr/>
        </p:nvPicPr>
        <p:blipFill>
          <a:blip r:embed="rId3"/>
          <a:stretch>
            <a:fillRect/>
          </a:stretch>
        </p:blipFill>
        <p:spPr>
          <a:xfrm>
            <a:off x="105005" y="82117"/>
            <a:ext cx="1989574" cy="1416505"/>
          </a:xfrm>
          <a:prstGeom prst="rect">
            <a:avLst/>
          </a:prstGeom>
        </p:spPr>
      </p:pic>
      <p:grpSp>
        <p:nvGrpSpPr>
          <p:cNvPr id="9" name="Grup 8"/>
          <p:cNvGrpSpPr/>
          <p:nvPr/>
        </p:nvGrpSpPr>
        <p:grpSpPr>
          <a:xfrm>
            <a:off x="113367" y="2117130"/>
            <a:ext cx="11957621" cy="1943426"/>
            <a:chOff x="860" y="1361396"/>
            <a:chExt cx="2073080" cy="1815195"/>
          </a:xfrm>
        </p:grpSpPr>
        <p:sp>
          <p:nvSpPr>
            <p:cNvPr id="10" name="Yuvarlatılmış Dikdörtgen 9"/>
            <p:cNvSpPr/>
            <p:nvPr/>
          </p:nvSpPr>
          <p:spPr>
            <a:xfrm>
              <a:off x="860" y="1361396"/>
              <a:ext cx="2073080" cy="1815195"/>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1" name="Yuvarlatılmış Dikdörtgen 4"/>
            <p:cNvSpPr/>
            <p:nvPr/>
          </p:nvSpPr>
          <p:spPr>
            <a:xfrm>
              <a:off x="89471" y="1450007"/>
              <a:ext cx="1895858" cy="163797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a:r>
                <a:rPr lang="tr-TR" sz="2800" b="1" dirty="0" smtClean="0">
                  <a:latin typeface="Verdana" panose="020B0604030504040204" pitchFamily="34" charset="0"/>
                  <a:ea typeface="Verdana" panose="020B0604030504040204" pitchFamily="34" charset="0"/>
                  <a:cs typeface="Verdana" panose="020B0604030504040204" pitchFamily="34" charset="0"/>
                </a:rPr>
                <a:t>DOLU KONTEYNERLERİN BRÜT AĞIRLIKLARININ TESPİTİ VE BİLDİRİMİ</a:t>
              </a:r>
              <a:endParaRPr lang="tr-TR" sz="2800" b="1" dirty="0">
                <a:latin typeface="Verdana" panose="020B0604030504040204" pitchFamily="34" charset="0"/>
                <a:ea typeface="Verdana" panose="020B0604030504040204" pitchFamily="34" charset="0"/>
                <a:cs typeface="Verdana" panose="020B0604030504040204" pitchFamily="34" charset="0"/>
              </a:endParaRPr>
            </a:p>
          </p:txBody>
        </p:sp>
      </p:grpSp>
    </p:spTree>
    <p:extLst>
      <p:ext uri="{BB962C8B-B14F-4D97-AF65-F5344CB8AC3E}">
        <p14:creationId xmlns:p14="http://schemas.microsoft.com/office/powerpoint/2010/main" val="336519638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393374"/>
            <a:ext cx="10515600" cy="4774679"/>
          </a:xfrm>
        </p:spPr>
        <p:txBody>
          <a:bodyPr>
            <a:normAutofit fontScale="92500" lnSpcReduction="10000"/>
          </a:bodyPr>
          <a:lstStyle/>
          <a:p>
            <a:r>
              <a:rPr lang="tr-TR" sz="2400" b="1" dirty="0" smtClean="0">
                <a:latin typeface="Verdana" panose="020B0604030504040204" pitchFamily="34" charset="0"/>
                <a:ea typeface="Verdana" panose="020B0604030504040204" pitchFamily="34" charset="0"/>
                <a:cs typeface="Verdana" panose="020B0604030504040204" pitchFamily="34" charset="0"/>
              </a:rPr>
              <a:t>Yönerge aşağıdakileri kapsamaz </a:t>
            </a:r>
            <a:r>
              <a:rPr lang="tr-TR" sz="1900" b="1" i="1" dirty="0" smtClean="0">
                <a:latin typeface="Verdana" panose="020B0604030504040204" pitchFamily="34" charset="0"/>
                <a:ea typeface="Verdana" panose="020B0604030504040204" pitchFamily="34" charset="0"/>
                <a:cs typeface="Verdana" panose="020B0604030504040204" pitchFamily="34" charset="0"/>
              </a:rPr>
              <a:t>(madde 2)</a:t>
            </a:r>
            <a:r>
              <a:rPr lang="tr-TR" sz="2400" b="1" dirty="0" smtClean="0">
                <a:latin typeface="Verdana" panose="020B0604030504040204" pitchFamily="34" charset="0"/>
                <a:ea typeface="Verdana" panose="020B0604030504040204" pitchFamily="34" charset="0"/>
                <a:cs typeface="Verdana" panose="020B0604030504040204" pitchFamily="34" charset="0"/>
              </a:rPr>
              <a:t>:</a:t>
            </a:r>
          </a:p>
          <a:p>
            <a:endParaRPr lang="tr-TR" dirty="0">
              <a:latin typeface="Verdana" panose="020B0604030504040204" pitchFamily="34" charset="0"/>
              <a:ea typeface="Verdana" panose="020B0604030504040204" pitchFamily="34" charset="0"/>
              <a:cs typeface="Verdana" panose="020B0604030504040204" pitchFamily="34" charset="0"/>
            </a:endParaRPr>
          </a:p>
          <a:p>
            <a:pPr marL="631825" indent="-365125" algn="just">
              <a:buFont typeface="Wingdings" panose="05000000000000000000" pitchFamily="2" charset="2"/>
              <a:buChar char="ü"/>
            </a:pPr>
            <a:r>
              <a:rPr lang="tr-TR" sz="2600" dirty="0">
                <a:latin typeface="Verdana" panose="020B0604030504040204" pitchFamily="34" charset="0"/>
                <a:ea typeface="Verdana" panose="020B0604030504040204" pitchFamily="34" charset="0"/>
                <a:cs typeface="Verdana" panose="020B0604030504040204" pitchFamily="34" charset="0"/>
              </a:rPr>
              <a:t> </a:t>
            </a:r>
            <a:r>
              <a:rPr lang="tr-TR" sz="2400" dirty="0" smtClean="0">
                <a:latin typeface="Verdana" panose="020B0604030504040204" pitchFamily="34" charset="0"/>
                <a:ea typeface="Verdana" panose="020B0604030504040204" pitchFamily="34" charset="0"/>
                <a:cs typeface="Verdana" panose="020B0604030504040204" pitchFamily="34" charset="0"/>
              </a:rPr>
              <a:t>Savaş </a:t>
            </a:r>
            <a:r>
              <a:rPr lang="tr-TR" sz="2400" dirty="0">
                <a:latin typeface="Verdana" panose="020B0604030504040204" pitchFamily="34" charset="0"/>
                <a:ea typeface="Verdana" panose="020B0604030504040204" pitchFamily="34" charset="0"/>
                <a:cs typeface="Verdana" panose="020B0604030504040204" pitchFamily="34" charset="0"/>
              </a:rPr>
              <a:t>hali ve olağanüstü hallerde uygulanacak mevzuat hükümlerine göre yapılan taşıma </a:t>
            </a:r>
            <a:r>
              <a:rPr lang="tr-TR" sz="2400" dirty="0" smtClean="0">
                <a:latin typeface="Verdana" panose="020B0604030504040204" pitchFamily="34" charset="0"/>
                <a:ea typeface="Verdana" panose="020B0604030504040204" pitchFamily="34" charset="0"/>
                <a:cs typeface="Verdana" panose="020B0604030504040204" pitchFamily="34" charset="0"/>
              </a:rPr>
              <a:t>işlemlerini </a:t>
            </a:r>
          </a:p>
          <a:p>
            <a:pPr marL="631825" indent="-365125" algn="just">
              <a:buNone/>
            </a:pPr>
            <a:endParaRPr lang="tr-TR" sz="2400" dirty="0" smtClean="0">
              <a:latin typeface="Verdana" panose="020B0604030504040204" pitchFamily="34" charset="0"/>
              <a:ea typeface="Verdana" panose="020B0604030504040204" pitchFamily="34" charset="0"/>
              <a:cs typeface="Verdana" panose="020B0604030504040204" pitchFamily="34" charset="0"/>
            </a:endParaRPr>
          </a:p>
          <a:p>
            <a:pPr marL="631825" indent="-365125" algn="just">
              <a:buFont typeface="Wingdings" panose="05000000000000000000" pitchFamily="2" charset="2"/>
              <a:buChar char="ü"/>
            </a:pPr>
            <a:r>
              <a:rPr lang="tr-TR" sz="2400" dirty="0" smtClean="0">
                <a:latin typeface="Verdana" panose="020B0604030504040204" pitchFamily="34" charset="0"/>
                <a:ea typeface="Verdana" panose="020B0604030504040204" pitchFamily="34" charset="0"/>
                <a:cs typeface="Verdana" panose="020B0604030504040204" pitchFamily="34" charset="0"/>
              </a:rPr>
              <a:t> TSK’ye </a:t>
            </a:r>
            <a:r>
              <a:rPr lang="tr-TR" sz="2400" dirty="0">
                <a:latin typeface="Verdana" panose="020B0604030504040204" pitchFamily="34" charset="0"/>
                <a:ea typeface="Verdana" panose="020B0604030504040204" pitchFamily="34" charset="0"/>
                <a:cs typeface="Verdana" panose="020B0604030504040204" pitchFamily="34" charset="0"/>
              </a:rPr>
              <a:t>ait olan gemi ve deniz araçlarıyla yapılan taşıma </a:t>
            </a:r>
            <a:r>
              <a:rPr lang="tr-TR" sz="2400" dirty="0" smtClean="0">
                <a:latin typeface="Verdana" panose="020B0604030504040204" pitchFamily="34" charset="0"/>
                <a:ea typeface="Verdana" panose="020B0604030504040204" pitchFamily="34" charset="0"/>
                <a:cs typeface="Verdana" panose="020B0604030504040204" pitchFamily="34" charset="0"/>
              </a:rPr>
              <a:t>işlemlerini</a:t>
            </a:r>
            <a:endParaRPr lang="tr-TR" sz="2400" dirty="0">
              <a:latin typeface="Verdana" panose="020B0604030504040204" pitchFamily="34" charset="0"/>
              <a:ea typeface="Verdana" panose="020B0604030504040204" pitchFamily="34" charset="0"/>
              <a:cs typeface="Verdana" panose="020B0604030504040204" pitchFamily="34" charset="0"/>
            </a:endParaRPr>
          </a:p>
          <a:p>
            <a:pPr marL="631825" indent="-365125" algn="just">
              <a:buFont typeface="Wingdings" panose="05000000000000000000" pitchFamily="2" charset="2"/>
              <a:buChar char="ü"/>
            </a:pPr>
            <a:endParaRPr lang="tr-TR" sz="2400" dirty="0" smtClean="0">
              <a:latin typeface="Verdana" panose="020B0604030504040204" pitchFamily="34" charset="0"/>
              <a:ea typeface="Verdana" panose="020B0604030504040204" pitchFamily="34" charset="0"/>
              <a:cs typeface="Verdana" panose="020B0604030504040204" pitchFamily="34" charset="0"/>
            </a:endParaRPr>
          </a:p>
          <a:p>
            <a:pPr marL="631825" indent="-365125" algn="just">
              <a:buFont typeface="Wingdings" panose="05000000000000000000" pitchFamily="2" charset="2"/>
              <a:buChar char="ü"/>
            </a:pPr>
            <a:r>
              <a:rPr lang="tr-TR" sz="2400" dirty="0" smtClean="0">
                <a:latin typeface="Verdana" panose="020B0604030504040204" pitchFamily="34" charset="0"/>
                <a:ea typeface="Verdana" panose="020B0604030504040204" pitchFamily="34" charset="0"/>
                <a:cs typeface="Verdana" panose="020B0604030504040204" pitchFamily="34" charset="0"/>
              </a:rPr>
              <a:t> Kısa </a:t>
            </a:r>
            <a:r>
              <a:rPr lang="tr-TR" sz="2400" dirty="0">
                <a:latin typeface="Verdana" panose="020B0604030504040204" pitchFamily="34" charset="0"/>
                <a:ea typeface="Verdana" panose="020B0604030504040204" pitchFamily="34" charset="0"/>
                <a:cs typeface="Verdana" panose="020B0604030504040204" pitchFamily="34" charset="0"/>
              </a:rPr>
              <a:t>mesafeli uluslararası sefer yapan ve SOLAS 74 Bölüm 6 hükümlerine tabi olan </a:t>
            </a:r>
            <a:r>
              <a:rPr lang="tr-TR" sz="2400" dirty="0" err="1">
                <a:latin typeface="Verdana" panose="020B0604030504040204" pitchFamily="34" charset="0"/>
                <a:ea typeface="Verdana" panose="020B0604030504040204" pitchFamily="34" charset="0"/>
                <a:cs typeface="Verdana" panose="020B0604030504040204" pitchFamily="34" charset="0"/>
              </a:rPr>
              <a:t>ro</a:t>
            </a:r>
            <a:r>
              <a:rPr lang="tr-TR" sz="2400" dirty="0">
                <a:latin typeface="Verdana" panose="020B0604030504040204" pitchFamily="34" charset="0"/>
                <a:ea typeface="Verdana" panose="020B0604030504040204" pitchFamily="34" charset="0"/>
                <a:cs typeface="Verdana" panose="020B0604030504040204" pitchFamily="34" charset="0"/>
              </a:rPr>
              <a:t>/</a:t>
            </a:r>
            <a:r>
              <a:rPr lang="tr-TR" sz="2400" dirty="0" err="1">
                <a:latin typeface="Verdana" panose="020B0604030504040204" pitchFamily="34" charset="0"/>
                <a:ea typeface="Verdana" panose="020B0604030504040204" pitchFamily="34" charset="0"/>
                <a:cs typeface="Verdana" panose="020B0604030504040204" pitchFamily="34" charset="0"/>
              </a:rPr>
              <a:t>ro</a:t>
            </a:r>
            <a:r>
              <a:rPr lang="tr-TR" sz="2400" dirty="0">
                <a:latin typeface="Verdana" panose="020B0604030504040204" pitchFamily="34" charset="0"/>
                <a:ea typeface="Verdana" panose="020B0604030504040204" pitchFamily="34" charset="0"/>
                <a:cs typeface="Verdana" panose="020B0604030504040204" pitchFamily="34" charset="0"/>
              </a:rPr>
              <a:t> gemilerine bir araç ile çekilerek yüklenecek olan treyler veya şasi üzerindeki dolu </a:t>
            </a:r>
            <a:r>
              <a:rPr lang="tr-TR" sz="2400" dirty="0" smtClean="0">
                <a:latin typeface="Verdana" panose="020B0604030504040204" pitchFamily="34" charset="0"/>
                <a:ea typeface="Verdana" panose="020B0604030504040204" pitchFamily="34" charset="0"/>
                <a:cs typeface="Verdana" panose="020B0604030504040204" pitchFamily="34" charset="0"/>
              </a:rPr>
              <a:t>konteynerleri </a:t>
            </a:r>
            <a:endParaRPr lang="tr-TR" sz="2400" dirty="0">
              <a:latin typeface="Verdana" panose="020B0604030504040204" pitchFamily="34" charset="0"/>
              <a:ea typeface="Verdana" panose="020B0604030504040204" pitchFamily="34" charset="0"/>
              <a:cs typeface="Verdana" panose="020B0604030504040204" pitchFamily="34" charset="0"/>
            </a:endParaRPr>
          </a:p>
          <a:p>
            <a:pPr marL="631825" indent="-365125" algn="just">
              <a:buFont typeface="Wingdings" panose="05000000000000000000" pitchFamily="2" charset="2"/>
              <a:buChar char="ü"/>
            </a:pPr>
            <a:endParaRPr lang="tr-TR" sz="2400" dirty="0">
              <a:latin typeface="Verdana" panose="020B0604030504040204" pitchFamily="34" charset="0"/>
              <a:ea typeface="Verdana" panose="020B0604030504040204" pitchFamily="34" charset="0"/>
              <a:cs typeface="Verdana" panose="020B0604030504040204" pitchFamily="34" charset="0"/>
            </a:endParaRPr>
          </a:p>
          <a:p>
            <a:pPr marL="631825" indent="-365125" algn="just">
              <a:buFont typeface="Wingdings" panose="05000000000000000000" pitchFamily="2" charset="2"/>
              <a:buChar char="ü"/>
            </a:pPr>
            <a:r>
              <a:rPr lang="tr-TR" sz="2400" dirty="0" smtClean="0">
                <a:latin typeface="Verdana" panose="020B0604030504040204" pitchFamily="34" charset="0"/>
                <a:ea typeface="Verdana" panose="020B0604030504040204" pitchFamily="34" charset="0"/>
                <a:cs typeface="Verdana" panose="020B0604030504040204" pitchFamily="34" charset="0"/>
              </a:rPr>
              <a:t> Emniyetli </a:t>
            </a:r>
            <a:r>
              <a:rPr lang="tr-TR" sz="2400" dirty="0">
                <a:latin typeface="Verdana" panose="020B0604030504040204" pitchFamily="34" charset="0"/>
                <a:ea typeface="Verdana" panose="020B0604030504040204" pitchFamily="34" charset="0"/>
                <a:cs typeface="Verdana" panose="020B0604030504040204" pitchFamily="34" charset="0"/>
              </a:rPr>
              <a:t>Konteynerler Hakkında Uluslararası Sözleşme hükümlerine tabi olmayan </a:t>
            </a:r>
            <a:r>
              <a:rPr lang="tr-TR" sz="2400" dirty="0" err="1">
                <a:latin typeface="Verdana" panose="020B0604030504040204" pitchFamily="34" charset="0"/>
                <a:ea typeface="Verdana" panose="020B0604030504040204" pitchFamily="34" charset="0"/>
                <a:cs typeface="Verdana" panose="020B0604030504040204" pitchFamily="34" charset="0"/>
              </a:rPr>
              <a:t>açıkdeniz</a:t>
            </a:r>
            <a:r>
              <a:rPr lang="tr-TR" sz="2400" dirty="0">
                <a:latin typeface="Verdana" panose="020B0604030504040204" pitchFamily="34" charset="0"/>
                <a:ea typeface="Verdana" panose="020B0604030504040204" pitchFamily="34" charset="0"/>
                <a:cs typeface="Verdana" panose="020B0604030504040204" pitchFamily="34" charset="0"/>
              </a:rPr>
              <a:t> </a:t>
            </a:r>
            <a:r>
              <a:rPr lang="tr-TR" sz="2400" dirty="0" smtClean="0">
                <a:latin typeface="Verdana" panose="020B0604030504040204" pitchFamily="34" charset="0"/>
                <a:ea typeface="Verdana" panose="020B0604030504040204" pitchFamily="34" charset="0"/>
                <a:cs typeface="Verdana" panose="020B0604030504040204" pitchFamily="34" charset="0"/>
              </a:rPr>
              <a:t>konteynerlerini </a:t>
            </a:r>
            <a:endParaRPr lang="tr-TR" sz="2400" dirty="0">
              <a:latin typeface="Verdana" panose="020B0604030504040204" pitchFamily="34" charset="0"/>
              <a:ea typeface="Verdana" panose="020B0604030504040204" pitchFamily="34" charset="0"/>
              <a:cs typeface="Verdana" panose="020B0604030504040204" pitchFamily="34" charset="0"/>
            </a:endParaRPr>
          </a:p>
        </p:txBody>
      </p:sp>
      <p:sp>
        <p:nvSpPr>
          <p:cNvPr id="4" name="Slayt Numarası Yer Tutucusu 3"/>
          <p:cNvSpPr>
            <a:spLocks noGrp="1"/>
          </p:cNvSpPr>
          <p:nvPr>
            <p:ph type="sldNum" sz="quarter" idx="12"/>
          </p:nvPr>
        </p:nvSpPr>
        <p:spPr>
          <a:xfrm>
            <a:off x="9358725" y="6356350"/>
            <a:ext cx="2743200" cy="365125"/>
          </a:xfrm>
        </p:spPr>
        <p:txBody>
          <a:bodyPr/>
          <a:lstStyle/>
          <a:p>
            <a:fld id="{F3AC640D-BA70-4E29-8800-8AD267750801}" type="slidenum">
              <a:rPr lang="tr-TR" smtClean="0">
                <a:latin typeface="Verdana" panose="020B0604030504040204" pitchFamily="34" charset="0"/>
                <a:ea typeface="Verdana" panose="020B0604030504040204" pitchFamily="34" charset="0"/>
                <a:cs typeface="Verdana" panose="020B0604030504040204" pitchFamily="34" charset="0"/>
              </a:rPr>
              <a:t>10</a:t>
            </a:fld>
            <a:endParaRPr lang="tr-TR" dirty="0">
              <a:latin typeface="Verdana" panose="020B0604030504040204" pitchFamily="34" charset="0"/>
              <a:ea typeface="Verdana" panose="020B0604030504040204" pitchFamily="34" charset="0"/>
              <a:cs typeface="Verdana" panose="020B0604030504040204" pitchFamily="34" charset="0"/>
            </a:endParaRPr>
          </a:p>
        </p:txBody>
      </p:sp>
      <p:grpSp>
        <p:nvGrpSpPr>
          <p:cNvPr id="9" name="Grup 8"/>
          <p:cNvGrpSpPr/>
          <p:nvPr/>
        </p:nvGrpSpPr>
        <p:grpSpPr>
          <a:xfrm>
            <a:off x="182880" y="128301"/>
            <a:ext cx="11837324" cy="785528"/>
            <a:chOff x="860" y="1423522"/>
            <a:chExt cx="2073080" cy="1815196"/>
          </a:xfrm>
        </p:grpSpPr>
        <p:sp>
          <p:nvSpPr>
            <p:cNvPr id="10" name="Yuvarlatılmış Dikdörtgen 9"/>
            <p:cNvSpPr/>
            <p:nvPr/>
          </p:nvSpPr>
          <p:spPr>
            <a:xfrm>
              <a:off x="860" y="1423522"/>
              <a:ext cx="2073080" cy="1815196"/>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1" name="Yuvarlatılmış Dikdörtgen 4"/>
            <p:cNvSpPr/>
            <p:nvPr/>
          </p:nvSpPr>
          <p:spPr>
            <a:xfrm>
              <a:off x="89471" y="1450007"/>
              <a:ext cx="1895858" cy="163797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a:r>
                <a:rPr lang="tr-TR" sz="2800" b="1" dirty="0" smtClean="0">
                  <a:latin typeface="Verdana" panose="020B0604030504040204" pitchFamily="34" charset="0"/>
                  <a:ea typeface="Verdana" panose="020B0604030504040204" pitchFamily="34" charset="0"/>
                  <a:cs typeface="Verdana" panose="020B0604030504040204" pitchFamily="34" charset="0"/>
                </a:rPr>
                <a:t>YÖNERGE I. BÖLÜM</a:t>
              </a:r>
            </a:p>
          </p:txBody>
        </p:sp>
      </p:grpSp>
    </p:spTree>
    <p:extLst>
      <p:ext uri="{BB962C8B-B14F-4D97-AF65-F5344CB8AC3E}">
        <p14:creationId xmlns:p14="http://schemas.microsoft.com/office/powerpoint/2010/main" val="39395345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21575" y="1609489"/>
            <a:ext cx="10515600" cy="4558551"/>
          </a:xfrm>
        </p:spPr>
        <p:txBody>
          <a:bodyPr>
            <a:normAutofit/>
          </a:bodyPr>
          <a:lstStyle/>
          <a:p>
            <a:pPr algn="just"/>
            <a:r>
              <a:rPr lang="tr-TR" sz="2400" b="1" dirty="0" smtClean="0">
                <a:latin typeface="Verdana" panose="020B0604030504040204" pitchFamily="34" charset="0"/>
                <a:ea typeface="Verdana" panose="020B0604030504040204" pitchFamily="34" charset="0"/>
                <a:cs typeface="Verdana" panose="020B0604030504040204" pitchFamily="34" charset="0"/>
              </a:rPr>
              <a:t>Brüt </a:t>
            </a:r>
            <a:r>
              <a:rPr lang="tr-TR" sz="2400" b="1" dirty="0">
                <a:latin typeface="Verdana" panose="020B0604030504040204" pitchFamily="34" charset="0"/>
                <a:ea typeface="Verdana" panose="020B0604030504040204" pitchFamily="34" charset="0"/>
                <a:cs typeface="Verdana" panose="020B0604030504040204" pitchFamily="34" charset="0"/>
              </a:rPr>
              <a:t>ağırlık:</a:t>
            </a:r>
            <a:r>
              <a:rPr lang="tr-TR" sz="2400" dirty="0">
                <a:latin typeface="Verdana" panose="020B0604030504040204" pitchFamily="34" charset="0"/>
                <a:ea typeface="Verdana" panose="020B0604030504040204" pitchFamily="34" charset="0"/>
                <a:cs typeface="Verdana" panose="020B0604030504040204" pitchFamily="34" charset="0"/>
              </a:rPr>
              <a:t> </a:t>
            </a:r>
            <a:r>
              <a:rPr lang="tr-TR" sz="2200" dirty="0">
                <a:latin typeface="Verdana" panose="020B0604030504040204" pitchFamily="34" charset="0"/>
                <a:ea typeface="Verdana" panose="020B0604030504040204" pitchFamily="34" charset="0"/>
                <a:cs typeface="Verdana" panose="020B0604030504040204" pitchFamily="34" charset="0"/>
              </a:rPr>
              <a:t>Konteynerin dara ağırlığı da dahil olmak üzere, içerisinde bulunan yükün, paketleme ve ambalajlama malzemelerinin ve yük emniyet malzemelerinin tümünün toplam </a:t>
            </a:r>
            <a:r>
              <a:rPr lang="tr-TR" sz="2200" dirty="0" smtClean="0">
                <a:latin typeface="Verdana" panose="020B0604030504040204" pitchFamily="34" charset="0"/>
                <a:ea typeface="Verdana" panose="020B0604030504040204" pitchFamily="34" charset="0"/>
                <a:cs typeface="Verdana" panose="020B0604030504040204" pitchFamily="34" charset="0"/>
              </a:rPr>
              <a:t>ağırlığıdır. </a:t>
            </a:r>
            <a:endParaRPr lang="tr-TR" sz="2200" dirty="0">
              <a:latin typeface="Verdana" panose="020B0604030504040204" pitchFamily="34" charset="0"/>
              <a:ea typeface="Verdana" panose="020B0604030504040204" pitchFamily="34" charset="0"/>
              <a:cs typeface="Verdana" panose="020B0604030504040204" pitchFamily="34" charset="0"/>
            </a:endParaRPr>
          </a:p>
          <a:p>
            <a:pPr algn="just"/>
            <a:endParaRPr lang="tr-TR" sz="1200" b="1" dirty="0" smtClean="0">
              <a:latin typeface="Verdana" panose="020B0604030504040204" pitchFamily="34" charset="0"/>
              <a:ea typeface="Verdana" panose="020B0604030504040204" pitchFamily="34" charset="0"/>
              <a:cs typeface="Verdana" panose="020B0604030504040204" pitchFamily="34" charset="0"/>
            </a:endParaRPr>
          </a:p>
          <a:p>
            <a:pPr algn="just"/>
            <a:r>
              <a:rPr lang="tr-TR" sz="2400" b="1" dirty="0" smtClean="0">
                <a:latin typeface="Verdana" panose="020B0604030504040204" pitchFamily="34" charset="0"/>
                <a:ea typeface="Verdana" panose="020B0604030504040204" pitchFamily="34" charset="0"/>
                <a:cs typeface="Verdana" panose="020B0604030504040204" pitchFamily="34" charset="0"/>
              </a:rPr>
              <a:t>Doğrulanmış </a:t>
            </a:r>
            <a:r>
              <a:rPr lang="tr-TR" sz="2400" b="1" dirty="0">
                <a:latin typeface="Verdana" panose="020B0604030504040204" pitchFamily="34" charset="0"/>
                <a:ea typeface="Verdana" panose="020B0604030504040204" pitchFamily="34" charset="0"/>
                <a:cs typeface="Verdana" panose="020B0604030504040204" pitchFamily="34" charset="0"/>
              </a:rPr>
              <a:t>brüt ağırlık:</a:t>
            </a:r>
            <a:r>
              <a:rPr lang="tr-TR" sz="2400" dirty="0">
                <a:latin typeface="Verdana" panose="020B0604030504040204" pitchFamily="34" charset="0"/>
                <a:ea typeface="Verdana" panose="020B0604030504040204" pitchFamily="34" charset="0"/>
                <a:cs typeface="Verdana" panose="020B0604030504040204" pitchFamily="34" charset="0"/>
              </a:rPr>
              <a:t> </a:t>
            </a:r>
            <a:r>
              <a:rPr lang="tr-TR" sz="2200" dirty="0">
                <a:latin typeface="Verdana" panose="020B0604030504040204" pitchFamily="34" charset="0"/>
                <a:ea typeface="Verdana" panose="020B0604030504040204" pitchFamily="34" charset="0"/>
                <a:cs typeface="Verdana" panose="020B0604030504040204" pitchFamily="34" charset="0"/>
              </a:rPr>
              <a:t>Dolu konteynerin bu Yönergede belirtilen yöntemlerden biriyle tespit edilerek onaylanan brüt </a:t>
            </a:r>
            <a:r>
              <a:rPr lang="tr-TR" sz="2200" dirty="0" smtClean="0">
                <a:latin typeface="Verdana" panose="020B0604030504040204" pitchFamily="34" charset="0"/>
                <a:ea typeface="Verdana" panose="020B0604030504040204" pitchFamily="34" charset="0"/>
                <a:cs typeface="Verdana" panose="020B0604030504040204" pitchFamily="34" charset="0"/>
              </a:rPr>
              <a:t>ağırlıktır. </a:t>
            </a:r>
            <a:endParaRPr lang="tr-TR" sz="2200" dirty="0">
              <a:latin typeface="Verdana" panose="020B0604030504040204" pitchFamily="34" charset="0"/>
              <a:ea typeface="Verdana" panose="020B0604030504040204" pitchFamily="34" charset="0"/>
              <a:cs typeface="Verdana" panose="020B0604030504040204" pitchFamily="34" charset="0"/>
            </a:endParaRPr>
          </a:p>
          <a:p>
            <a:pPr algn="just"/>
            <a:endParaRPr lang="tr-TR" sz="1200" dirty="0">
              <a:latin typeface="Verdana" panose="020B0604030504040204" pitchFamily="34" charset="0"/>
              <a:ea typeface="Verdana" panose="020B0604030504040204" pitchFamily="34" charset="0"/>
              <a:cs typeface="Verdana" panose="020B0604030504040204" pitchFamily="34" charset="0"/>
            </a:endParaRPr>
          </a:p>
          <a:p>
            <a:pPr algn="just"/>
            <a:r>
              <a:rPr lang="tr-TR" sz="2400" b="1" dirty="0">
                <a:latin typeface="Verdana" panose="020B0604030504040204" pitchFamily="34" charset="0"/>
                <a:ea typeface="Verdana" panose="020B0604030504040204" pitchFamily="34" charset="0"/>
                <a:cs typeface="Verdana" panose="020B0604030504040204" pitchFamily="34" charset="0"/>
              </a:rPr>
              <a:t>Doğrulanmış bürüt ağırlık belgesi: </a:t>
            </a:r>
            <a:r>
              <a:rPr lang="tr-TR" sz="2200" dirty="0">
                <a:latin typeface="Verdana" panose="020B0604030504040204" pitchFamily="34" charset="0"/>
                <a:ea typeface="Verdana" panose="020B0604030504040204" pitchFamily="34" charset="0"/>
                <a:cs typeface="Verdana" panose="020B0604030504040204" pitchFamily="34" charset="0"/>
              </a:rPr>
              <a:t>Dolu konteynerin doğrulanmış brüt ağırlık bilgisini içerecek şekilde yükleten tarafından veya yetkilendirdiği kişilerce hazırlanarak onaylanan ve taşıyan ile kıyı tesisi işleticisine iletilen basılı veya elektronik formatta Türkçe ve İngilizce dilinde düzenlenen </a:t>
            </a:r>
            <a:r>
              <a:rPr lang="tr-TR" sz="2200" dirty="0" smtClean="0">
                <a:latin typeface="Verdana" panose="020B0604030504040204" pitchFamily="34" charset="0"/>
                <a:ea typeface="Verdana" panose="020B0604030504040204" pitchFamily="34" charset="0"/>
                <a:cs typeface="Verdana" panose="020B0604030504040204" pitchFamily="34" charset="0"/>
              </a:rPr>
              <a:t>belgedir. </a:t>
            </a:r>
            <a:endParaRPr lang="tr-TR" sz="2200" dirty="0">
              <a:latin typeface="Verdana" panose="020B0604030504040204" pitchFamily="34" charset="0"/>
              <a:ea typeface="Verdana" panose="020B0604030504040204" pitchFamily="34" charset="0"/>
              <a:cs typeface="Verdana" panose="020B0604030504040204" pitchFamily="34" charset="0"/>
            </a:endParaRPr>
          </a:p>
        </p:txBody>
      </p:sp>
      <p:sp>
        <p:nvSpPr>
          <p:cNvPr id="4" name="Slayt Numarası Yer Tutucusu 3"/>
          <p:cNvSpPr>
            <a:spLocks noGrp="1"/>
          </p:cNvSpPr>
          <p:nvPr>
            <p:ph type="sldNum" sz="quarter" idx="12"/>
          </p:nvPr>
        </p:nvSpPr>
        <p:spPr>
          <a:xfrm>
            <a:off x="9292225" y="6356350"/>
            <a:ext cx="2743200" cy="365125"/>
          </a:xfrm>
        </p:spPr>
        <p:txBody>
          <a:bodyPr/>
          <a:lstStyle/>
          <a:p>
            <a:fld id="{F3AC640D-BA70-4E29-8800-8AD267750801}" type="slidenum">
              <a:rPr lang="tr-TR" smtClean="0">
                <a:latin typeface="Verdana" panose="020B0604030504040204" pitchFamily="34" charset="0"/>
                <a:ea typeface="Verdana" panose="020B0604030504040204" pitchFamily="34" charset="0"/>
                <a:cs typeface="Verdana" panose="020B0604030504040204" pitchFamily="34" charset="0"/>
              </a:rPr>
              <a:t>11</a:t>
            </a:fld>
            <a:endParaRPr lang="tr-TR">
              <a:latin typeface="Verdana" panose="020B0604030504040204" pitchFamily="34" charset="0"/>
              <a:ea typeface="Verdana" panose="020B0604030504040204" pitchFamily="34" charset="0"/>
              <a:cs typeface="Verdana" panose="020B0604030504040204" pitchFamily="34" charset="0"/>
            </a:endParaRPr>
          </a:p>
        </p:txBody>
      </p:sp>
      <p:grpSp>
        <p:nvGrpSpPr>
          <p:cNvPr id="13" name="Grup 12"/>
          <p:cNvGrpSpPr/>
          <p:nvPr/>
        </p:nvGrpSpPr>
        <p:grpSpPr>
          <a:xfrm>
            <a:off x="232756" y="144926"/>
            <a:ext cx="11770822" cy="941965"/>
            <a:chOff x="860" y="1423522"/>
            <a:chExt cx="2073080" cy="1815196"/>
          </a:xfrm>
        </p:grpSpPr>
        <p:sp>
          <p:nvSpPr>
            <p:cNvPr id="14" name="Yuvarlatılmış Dikdörtgen 13"/>
            <p:cNvSpPr/>
            <p:nvPr/>
          </p:nvSpPr>
          <p:spPr>
            <a:xfrm>
              <a:off x="860" y="1423522"/>
              <a:ext cx="2073080" cy="1815196"/>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5" name="Yuvarlatılmış Dikdörtgen 4"/>
            <p:cNvSpPr/>
            <p:nvPr/>
          </p:nvSpPr>
          <p:spPr>
            <a:xfrm>
              <a:off x="21357" y="1450007"/>
              <a:ext cx="2052583" cy="163797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a:r>
                <a:rPr lang="tr-TR" sz="3200" b="1" dirty="0" smtClean="0">
                  <a:latin typeface="Verdana" panose="020B0604030504040204" pitchFamily="34" charset="0"/>
                  <a:ea typeface="Verdana" panose="020B0604030504040204" pitchFamily="34" charset="0"/>
                  <a:cs typeface="Verdana" panose="020B0604030504040204" pitchFamily="34" charset="0"/>
                </a:rPr>
                <a:t>ÖNEMLİ </a:t>
              </a:r>
              <a:r>
                <a:rPr lang="tr-TR" sz="3200" b="1" dirty="0">
                  <a:latin typeface="Verdana" panose="020B0604030504040204" pitchFamily="34" charset="0"/>
                  <a:ea typeface="Verdana" panose="020B0604030504040204" pitchFamily="34" charset="0"/>
                  <a:cs typeface="Verdana" panose="020B0604030504040204" pitchFamily="34" charset="0"/>
                </a:rPr>
                <a:t>TANIMLAR </a:t>
              </a:r>
              <a:r>
                <a:rPr lang="tr-TR" sz="2200" b="1" i="1" dirty="0">
                  <a:latin typeface="Verdana" panose="020B0604030504040204" pitchFamily="34" charset="0"/>
                  <a:ea typeface="Verdana" panose="020B0604030504040204" pitchFamily="34" charset="0"/>
                  <a:cs typeface="Verdana" panose="020B0604030504040204" pitchFamily="34" charset="0"/>
                </a:rPr>
                <a:t>(madde 4)</a:t>
              </a:r>
              <a:endParaRPr lang="tr-TR" sz="2200" b="1" i="1" dirty="0" smtClean="0">
                <a:latin typeface="Verdana" panose="020B0604030504040204" pitchFamily="34" charset="0"/>
                <a:ea typeface="Verdana" panose="020B0604030504040204" pitchFamily="34" charset="0"/>
                <a:cs typeface="Verdana" panose="020B0604030504040204" pitchFamily="34" charset="0"/>
              </a:endParaRPr>
            </a:p>
          </p:txBody>
        </p:sp>
      </p:grpSp>
    </p:spTree>
    <p:extLst>
      <p:ext uri="{BB962C8B-B14F-4D97-AF65-F5344CB8AC3E}">
        <p14:creationId xmlns:p14="http://schemas.microsoft.com/office/powerpoint/2010/main" val="38788927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21575" y="1626114"/>
            <a:ext cx="10515600" cy="4442171"/>
          </a:xfrm>
        </p:spPr>
        <p:txBody>
          <a:bodyPr>
            <a:normAutofit/>
          </a:bodyPr>
          <a:lstStyle/>
          <a:p>
            <a:pPr algn="just"/>
            <a:r>
              <a:rPr lang="tr-TR" sz="2400" b="1" dirty="0" smtClean="0">
                <a:latin typeface="Verdana" panose="020B0604030504040204" pitchFamily="34" charset="0"/>
                <a:ea typeface="Verdana" panose="020B0604030504040204" pitchFamily="34" charset="0"/>
                <a:cs typeface="Verdana" panose="020B0604030504040204" pitchFamily="34" charset="0"/>
              </a:rPr>
              <a:t>Dolu </a:t>
            </a:r>
            <a:r>
              <a:rPr lang="tr-TR" sz="2400" b="1" dirty="0">
                <a:latin typeface="Verdana" panose="020B0604030504040204" pitchFamily="34" charset="0"/>
                <a:ea typeface="Verdana" panose="020B0604030504040204" pitchFamily="34" charset="0"/>
                <a:cs typeface="Verdana" panose="020B0604030504040204" pitchFamily="34" charset="0"/>
              </a:rPr>
              <a:t>konteyner:</a:t>
            </a:r>
            <a:r>
              <a:rPr lang="tr-TR" sz="2400" dirty="0">
                <a:latin typeface="Verdana" panose="020B0604030504040204" pitchFamily="34" charset="0"/>
                <a:ea typeface="Verdana" panose="020B0604030504040204" pitchFamily="34" charset="0"/>
                <a:cs typeface="Verdana" panose="020B0604030504040204" pitchFamily="34" charset="0"/>
              </a:rPr>
              <a:t> </a:t>
            </a:r>
            <a:r>
              <a:rPr lang="tr-TR" sz="2200" dirty="0">
                <a:latin typeface="Verdana" panose="020B0604030504040204" pitchFamily="34" charset="0"/>
                <a:ea typeface="Verdana" panose="020B0604030504040204" pitchFamily="34" charset="0"/>
                <a:cs typeface="Verdana" panose="020B0604030504040204" pitchFamily="34" charset="0"/>
              </a:rPr>
              <a:t>İçerisinde veya üzerinde yük, paketleme ve ambalajlama malzemeleri ile yük emniyet malzemeleri bulunan </a:t>
            </a:r>
            <a:r>
              <a:rPr lang="tr-TR" sz="2200" dirty="0" smtClean="0">
                <a:latin typeface="Verdana" panose="020B0604030504040204" pitchFamily="34" charset="0"/>
                <a:ea typeface="Verdana" panose="020B0604030504040204" pitchFamily="34" charset="0"/>
                <a:cs typeface="Verdana" panose="020B0604030504040204" pitchFamily="34" charset="0"/>
              </a:rPr>
              <a:t>konteynerdir.</a:t>
            </a:r>
          </a:p>
          <a:p>
            <a:pPr marL="0" indent="0" algn="just">
              <a:buNone/>
            </a:pPr>
            <a:endParaRPr lang="tr-TR" sz="1200" dirty="0">
              <a:latin typeface="Verdana" panose="020B0604030504040204" pitchFamily="34" charset="0"/>
              <a:ea typeface="Verdana" panose="020B0604030504040204" pitchFamily="34" charset="0"/>
              <a:cs typeface="Verdana" panose="020B0604030504040204" pitchFamily="34" charset="0"/>
            </a:endParaRPr>
          </a:p>
          <a:p>
            <a:pPr algn="just"/>
            <a:r>
              <a:rPr lang="tr-TR" sz="2400" b="1" dirty="0" smtClean="0">
                <a:latin typeface="Verdana" panose="020B0604030504040204" pitchFamily="34" charset="0"/>
                <a:ea typeface="Verdana" panose="020B0604030504040204" pitchFamily="34" charset="0"/>
                <a:cs typeface="Verdana" panose="020B0604030504040204" pitchFamily="34" charset="0"/>
              </a:rPr>
              <a:t>Gemi</a:t>
            </a:r>
            <a:r>
              <a:rPr lang="tr-TR" sz="2400" b="1" dirty="0">
                <a:latin typeface="Verdana" panose="020B0604030504040204" pitchFamily="34" charset="0"/>
                <a:ea typeface="Verdana" panose="020B0604030504040204" pitchFamily="34" charset="0"/>
                <a:cs typeface="Verdana" panose="020B0604030504040204" pitchFamily="34" charset="0"/>
              </a:rPr>
              <a:t>:</a:t>
            </a:r>
            <a:r>
              <a:rPr lang="tr-TR" sz="2400" dirty="0">
                <a:latin typeface="Verdana" panose="020B0604030504040204" pitchFamily="34" charset="0"/>
                <a:ea typeface="Verdana" panose="020B0604030504040204" pitchFamily="34" charset="0"/>
                <a:cs typeface="Verdana" panose="020B0604030504040204" pitchFamily="34" charset="0"/>
              </a:rPr>
              <a:t> </a:t>
            </a:r>
            <a:r>
              <a:rPr lang="tr-TR" sz="2200" dirty="0">
                <a:latin typeface="Verdana" panose="020B0604030504040204" pitchFamily="34" charset="0"/>
                <a:ea typeface="Verdana" panose="020B0604030504040204" pitchFamily="34" charset="0"/>
                <a:cs typeface="Verdana" panose="020B0604030504040204" pitchFamily="34" charset="0"/>
              </a:rPr>
              <a:t>SOLAS 74 Bölüm 6 hükümlerine tabi olan </a:t>
            </a:r>
            <a:r>
              <a:rPr lang="tr-TR" sz="2200" dirty="0" smtClean="0">
                <a:latin typeface="Verdana" panose="020B0604030504040204" pitchFamily="34" charset="0"/>
                <a:ea typeface="Verdana" panose="020B0604030504040204" pitchFamily="34" charset="0"/>
                <a:cs typeface="Verdana" panose="020B0604030504040204" pitchFamily="34" charset="0"/>
              </a:rPr>
              <a:t>gemilerdir. </a:t>
            </a:r>
            <a:endParaRPr lang="tr-TR" sz="2200" dirty="0">
              <a:latin typeface="Verdana" panose="020B0604030504040204" pitchFamily="34" charset="0"/>
              <a:ea typeface="Verdana" panose="020B0604030504040204" pitchFamily="34" charset="0"/>
              <a:cs typeface="Verdana" panose="020B0604030504040204" pitchFamily="34" charset="0"/>
            </a:endParaRPr>
          </a:p>
          <a:p>
            <a:pPr algn="just"/>
            <a:endParaRPr lang="tr-TR" sz="1200" b="1" dirty="0" smtClean="0">
              <a:latin typeface="Verdana" panose="020B0604030504040204" pitchFamily="34" charset="0"/>
              <a:ea typeface="Verdana" panose="020B0604030504040204" pitchFamily="34" charset="0"/>
              <a:cs typeface="Verdana" panose="020B0604030504040204" pitchFamily="34" charset="0"/>
            </a:endParaRPr>
          </a:p>
          <a:p>
            <a:pPr algn="just"/>
            <a:r>
              <a:rPr lang="tr-TR" sz="2400" b="1" dirty="0" smtClean="0">
                <a:latin typeface="Verdana" panose="020B0604030504040204" pitchFamily="34" charset="0"/>
                <a:ea typeface="Verdana" panose="020B0604030504040204" pitchFamily="34" charset="0"/>
                <a:cs typeface="Verdana" panose="020B0604030504040204" pitchFamily="34" charset="0"/>
              </a:rPr>
              <a:t>Paket</a:t>
            </a:r>
            <a:r>
              <a:rPr lang="tr-TR" sz="2400" b="1" dirty="0">
                <a:latin typeface="Verdana" panose="020B0604030504040204" pitchFamily="34" charset="0"/>
                <a:ea typeface="Verdana" panose="020B0604030504040204" pitchFamily="34" charset="0"/>
                <a:cs typeface="Verdana" panose="020B0604030504040204" pitchFamily="34" charset="0"/>
              </a:rPr>
              <a:t>:</a:t>
            </a:r>
            <a:r>
              <a:rPr lang="tr-TR" sz="2400" dirty="0">
                <a:latin typeface="Verdana" panose="020B0604030504040204" pitchFamily="34" charset="0"/>
                <a:ea typeface="Verdana" panose="020B0604030504040204" pitchFamily="34" charset="0"/>
                <a:cs typeface="Verdana" panose="020B0604030504040204" pitchFamily="34" charset="0"/>
              </a:rPr>
              <a:t> </a:t>
            </a:r>
            <a:r>
              <a:rPr lang="tr-TR" sz="2200" dirty="0">
                <a:latin typeface="Verdana" panose="020B0604030504040204" pitchFamily="34" charset="0"/>
                <a:ea typeface="Verdana" panose="020B0604030504040204" pitchFamily="34" charset="0"/>
                <a:cs typeface="Verdana" panose="020B0604030504040204" pitchFamily="34" charset="0"/>
              </a:rPr>
              <a:t>Taşınmak üzere birlikte bağlanan, paketlenen, sarılan, kutulanan veya </a:t>
            </a:r>
            <a:r>
              <a:rPr lang="tr-TR" sz="2200" dirty="0" err="1">
                <a:latin typeface="Verdana" panose="020B0604030504040204" pitchFamily="34" charset="0"/>
                <a:ea typeface="Verdana" panose="020B0604030504040204" pitchFamily="34" charset="0"/>
                <a:cs typeface="Verdana" panose="020B0604030504040204" pitchFamily="34" charset="0"/>
              </a:rPr>
              <a:t>kolilenen</a:t>
            </a:r>
            <a:r>
              <a:rPr lang="tr-TR" sz="2200" dirty="0">
                <a:latin typeface="Verdana" panose="020B0604030504040204" pitchFamily="34" charset="0"/>
                <a:ea typeface="Verdana" panose="020B0604030504040204" pitchFamily="34" charset="0"/>
                <a:cs typeface="Verdana" panose="020B0604030504040204" pitchFamily="34" charset="0"/>
              </a:rPr>
              <a:t> bir veya birden fazla </a:t>
            </a:r>
            <a:r>
              <a:rPr lang="tr-TR" sz="2200" dirty="0" smtClean="0">
                <a:latin typeface="Verdana" panose="020B0604030504040204" pitchFamily="34" charset="0"/>
                <a:ea typeface="Verdana" panose="020B0604030504040204" pitchFamily="34" charset="0"/>
                <a:cs typeface="Verdana" panose="020B0604030504040204" pitchFamily="34" charset="0"/>
              </a:rPr>
              <a:t>yüktür.</a:t>
            </a:r>
            <a:endParaRPr lang="tr-TR" sz="2200" dirty="0">
              <a:latin typeface="Verdana" panose="020B0604030504040204" pitchFamily="34" charset="0"/>
              <a:ea typeface="Verdana" panose="020B0604030504040204" pitchFamily="34" charset="0"/>
              <a:cs typeface="Verdana" panose="020B0604030504040204" pitchFamily="34" charset="0"/>
            </a:endParaRPr>
          </a:p>
          <a:p>
            <a:pPr algn="just"/>
            <a:endParaRPr lang="tr-TR" sz="1200" b="1" dirty="0" smtClean="0">
              <a:latin typeface="Verdana" panose="020B0604030504040204" pitchFamily="34" charset="0"/>
              <a:ea typeface="Verdana" panose="020B0604030504040204" pitchFamily="34" charset="0"/>
              <a:cs typeface="Verdana" panose="020B0604030504040204" pitchFamily="34" charset="0"/>
            </a:endParaRPr>
          </a:p>
          <a:p>
            <a:pPr algn="just"/>
            <a:r>
              <a:rPr lang="tr-TR" sz="2400" b="1" dirty="0" smtClean="0">
                <a:latin typeface="Verdana" panose="020B0604030504040204" pitchFamily="34" charset="0"/>
                <a:ea typeface="Verdana" panose="020B0604030504040204" pitchFamily="34" charset="0"/>
                <a:cs typeface="Verdana" panose="020B0604030504040204" pitchFamily="34" charset="0"/>
              </a:rPr>
              <a:t>Paketleme/ambalajlama </a:t>
            </a:r>
            <a:r>
              <a:rPr lang="tr-TR" sz="2400" b="1" dirty="0">
                <a:latin typeface="Verdana" panose="020B0604030504040204" pitchFamily="34" charset="0"/>
                <a:ea typeface="Verdana" panose="020B0604030504040204" pitchFamily="34" charset="0"/>
                <a:cs typeface="Verdana" panose="020B0604030504040204" pitchFamily="34" charset="0"/>
              </a:rPr>
              <a:t>malzemesi:</a:t>
            </a:r>
            <a:r>
              <a:rPr lang="tr-TR" sz="2400" dirty="0">
                <a:latin typeface="Verdana" panose="020B0604030504040204" pitchFamily="34" charset="0"/>
                <a:ea typeface="Verdana" panose="020B0604030504040204" pitchFamily="34" charset="0"/>
                <a:cs typeface="Verdana" panose="020B0604030504040204" pitchFamily="34" charset="0"/>
              </a:rPr>
              <a:t> </a:t>
            </a:r>
            <a:r>
              <a:rPr lang="tr-TR" sz="2200" dirty="0">
                <a:latin typeface="Verdana" panose="020B0604030504040204" pitchFamily="34" charset="0"/>
                <a:ea typeface="Verdana" panose="020B0604030504040204" pitchFamily="34" charset="0"/>
                <a:cs typeface="Verdana" panose="020B0604030504040204" pitchFamily="34" charset="0"/>
              </a:rPr>
              <a:t>Olabilecek/oluşabilecek hasarları önlemek üzere, paketler ve/veya yükler için kullanılan; sandık, fıçı, bidon, varil, kasa, palet, kutu vb. </a:t>
            </a:r>
            <a:r>
              <a:rPr lang="tr-TR" sz="2200" dirty="0" smtClean="0">
                <a:latin typeface="Verdana" panose="020B0604030504040204" pitchFamily="34" charset="0"/>
                <a:ea typeface="Verdana" panose="020B0604030504040204" pitchFamily="34" charset="0"/>
                <a:cs typeface="Verdana" panose="020B0604030504040204" pitchFamily="34" charset="0"/>
              </a:rPr>
              <a:t>malzemelerdir. </a:t>
            </a:r>
            <a:endParaRPr lang="tr-TR" sz="2200" dirty="0">
              <a:latin typeface="Verdana" panose="020B0604030504040204" pitchFamily="34" charset="0"/>
              <a:ea typeface="Verdana" panose="020B0604030504040204" pitchFamily="34" charset="0"/>
              <a:cs typeface="Verdana" panose="020B0604030504040204" pitchFamily="34" charset="0"/>
            </a:endParaRPr>
          </a:p>
          <a:p>
            <a:endParaRPr lang="tr-TR" b="1" dirty="0" smtClean="0">
              <a:latin typeface="Verdana" panose="020B0604030504040204" pitchFamily="34" charset="0"/>
              <a:ea typeface="Verdana" panose="020B0604030504040204" pitchFamily="34" charset="0"/>
              <a:cs typeface="Verdana" panose="020B0604030504040204" pitchFamily="34" charset="0"/>
            </a:endParaRPr>
          </a:p>
        </p:txBody>
      </p:sp>
      <p:sp>
        <p:nvSpPr>
          <p:cNvPr id="4" name="Slayt Numarası Yer Tutucusu 3"/>
          <p:cNvSpPr>
            <a:spLocks noGrp="1"/>
          </p:cNvSpPr>
          <p:nvPr>
            <p:ph type="sldNum" sz="quarter" idx="12"/>
          </p:nvPr>
        </p:nvSpPr>
        <p:spPr>
          <a:xfrm>
            <a:off x="9308850" y="6356350"/>
            <a:ext cx="2743200" cy="365125"/>
          </a:xfrm>
        </p:spPr>
        <p:txBody>
          <a:bodyPr/>
          <a:lstStyle/>
          <a:p>
            <a:fld id="{F3AC640D-BA70-4E29-8800-8AD267750801}" type="slidenum">
              <a:rPr lang="tr-TR" smtClean="0">
                <a:latin typeface="Verdana" panose="020B0604030504040204" pitchFamily="34" charset="0"/>
                <a:ea typeface="Verdana" panose="020B0604030504040204" pitchFamily="34" charset="0"/>
                <a:cs typeface="Verdana" panose="020B0604030504040204" pitchFamily="34" charset="0"/>
              </a:rPr>
              <a:t>12</a:t>
            </a:fld>
            <a:endParaRPr lang="tr-TR">
              <a:latin typeface="Verdana" panose="020B0604030504040204" pitchFamily="34" charset="0"/>
              <a:ea typeface="Verdana" panose="020B0604030504040204" pitchFamily="34" charset="0"/>
              <a:cs typeface="Verdana" panose="020B0604030504040204" pitchFamily="34" charset="0"/>
            </a:endParaRPr>
          </a:p>
        </p:txBody>
      </p:sp>
      <p:grpSp>
        <p:nvGrpSpPr>
          <p:cNvPr id="9" name="Grup 8"/>
          <p:cNvGrpSpPr/>
          <p:nvPr/>
        </p:nvGrpSpPr>
        <p:grpSpPr>
          <a:xfrm>
            <a:off x="232756" y="144926"/>
            <a:ext cx="11770822" cy="941965"/>
            <a:chOff x="860" y="1423522"/>
            <a:chExt cx="2073080" cy="1815196"/>
          </a:xfrm>
        </p:grpSpPr>
        <p:sp>
          <p:nvSpPr>
            <p:cNvPr id="10" name="Yuvarlatılmış Dikdörtgen 9"/>
            <p:cNvSpPr/>
            <p:nvPr/>
          </p:nvSpPr>
          <p:spPr>
            <a:xfrm>
              <a:off x="860" y="1423522"/>
              <a:ext cx="2073080" cy="1815196"/>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1" name="Yuvarlatılmış Dikdörtgen 4"/>
            <p:cNvSpPr/>
            <p:nvPr/>
          </p:nvSpPr>
          <p:spPr>
            <a:xfrm>
              <a:off x="21357" y="1450007"/>
              <a:ext cx="2052583" cy="163797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a:r>
                <a:rPr lang="tr-TR" sz="3200" b="1" dirty="0" smtClean="0">
                  <a:latin typeface="Verdana" panose="020B0604030504040204" pitchFamily="34" charset="0"/>
                  <a:ea typeface="Verdana" panose="020B0604030504040204" pitchFamily="34" charset="0"/>
                  <a:cs typeface="Verdana" panose="020B0604030504040204" pitchFamily="34" charset="0"/>
                </a:rPr>
                <a:t>ÖNEMLİ </a:t>
              </a:r>
              <a:r>
                <a:rPr lang="tr-TR" sz="3200" b="1" dirty="0">
                  <a:latin typeface="Verdana" panose="020B0604030504040204" pitchFamily="34" charset="0"/>
                  <a:ea typeface="Verdana" panose="020B0604030504040204" pitchFamily="34" charset="0"/>
                  <a:cs typeface="Verdana" panose="020B0604030504040204" pitchFamily="34" charset="0"/>
                </a:rPr>
                <a:t>TANIMLAR </a:t>
              </a:r>
              <a:r>
                <a:rPr lang="tr-TR" sz="2200" b="1" i="1" dirty="0">
                  <a:latin typeface="Verdana" panose="020B0604030504040204" pitchFamily="34" charset="0"/>
                  <a:ea typeface="Verdana" panose="020B0604030504040204" pitchFamily="34" charset="0"/>
                  <a:cs typeface="Verdana" panose="020B0604030504040204" pitchFamily="34" charset="0"/>
                </a:rPr>
                <a:t>(madde 4)</a:t>
              </a:r>
              <a:endParaRPr lang="tr-TR" sz="2200" b="1" i="1" dirty="0" smtClean="0">
                <a:latin typeface="Verdana" panose="020B0604030504040204" pitchFamily="34" charset="0"/>
                <a:ea typeface="Verdana" panose="020B0604030504040204" pitchFamily="34" charset="0"/>
                <a:cs typeface="Verdana" panose="020B0604030504040204" pitchFamily="34" charset="0"/>
              </a:endParaRPr>
            </a:p>
          </p:txBody>
        </p:sp>
      </p:grpSp>
    </p:spTree>
    <p:extLst>
      <p:ext uri="{BB962C8B-B14F-4D97-AF65-F5344CB8AC3E}">
        <p14:creationId xmlns:p14="http://schemas.microsoft.com/office/powerpoint/2010/main" val="34220343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21575" y="1493114"/>
            <a:ext cx="10782992" cy="5173693"/>
          </a:xfrm>
        </p:spPr>
        <p:txBody>
          <a:bodyPr>
            <a:normAutofit lnSpcReduction="10000"/>
          </a:bodyPr>
          <a:lstStyle/>
          <a:p>
            <a:pPr algn="just"/>
            <a:r>
              <a:rPr lang="tr-TR" sz="2200" b="1" dirty="0">
                <a:latin typeface="Verdana" panose="020B0604030504040204" pitchFamily="34" charset="0"/>
                <a:ea typeface="Verdana" panose="020B0604030504040204" pitchFamily="34" charset="0"/>
                <a:cs typeface="Verdana" panose="020B0604030504040204" pitchFamily="34" charset="0"/>
              </a:rPr>
              <a:t>Sertifikalandırılmış metot: </a:t>
            </a:r>
            <a:r>
              <a:rPr lang="tr-TR" sz="2200" dirty="0">
                <a:latin typeface="Verdana" panose="020B0604030504040204" pitchFamily="34" charset="0"/>
                <a:ea typeface="Verdana" panose="020B0604030504040204" pitchFamily="34" charset="0"/>
                <a:cs typeface="Verdana" panose="020B0604030504040204" pitchFamily="34" charset="0"/>
              </a:rPr>
              <a:t>Yöntem-2 uyarınca yükleten tarafından, sahip oldukları kalite yönetim sistemi kapsamında yük, paket, paketleme/ambalajlama malzemeleri, yük emniyet malzemelerinin ağırlıkları ile boş konteyner dara ağırlığının nasıl tespit edileceğini ve dolu konteynerin brüt ağırlığının nasıl hesaplanacağını aşama </a:t>
            </a:r>
            <a:r>
              <a:rPr lang="tr-TR" sz="2200" dirty="0" err="1">
                <a:latin typeface="Verdana" panose="020B0604030504040204" pitchFamily="34" charset="0"/>
                <a:ea typeface="Verdana" panose="020B0604030504040204" pitchFamily="34" charset="0"/>
                <a:cs typeface="Verdana" panose="020B0604030504040204" pitchFamily="34" charset="0"/>
              </a:rPr>
              <a:t>aşama</a:t>
            </a:r>
            <a:r>
              <a:rPr lang="tr-TR" sz="2200" dirty="0">
                <a:latin typeface="Verdana" panose="020B0604030504040204" pitchFamily="34" charset="0"/>
                <a:ea typeface="Verdana" panose="020B0604030504040204" pitchFamily="34" charset="0"/>
                <a:cs typeface="Verdana" panose="020B0604030504040204" pitchFamily="34" charset="0"/>
              </a:rPr>
              <a:t> tanımlayan </a:t>
            </a:r>
            <a:r>
              <a:rPr lang="tr-TR" sz="2200" dirty="0" smtClean="0">
                <a:latin typeface="Verdana" panose="020B0604030504040204" pitchFamily="34" charset="0"/>
                <a:ea typeface="Verdana" panose="020B0604030504040204" pitchFamily="34" charset="0"/>
                <a:cs typeface="Verdana" panose="020B0604030504040204" pitchFamily="34" charset="0"/>
              </a:rPr>
              <a:t>metottur.</a:t>
            </a:r>
          </a:p>
          <a:p>
            <a:pPr algn="just"/>
            <a:endParaRPr lang="tr-TR" sz="2200" dirty="0">
              <a:latin typeface="Verdana" panose="020B0604030504040204" pitchFamily="34" charset="0"/>
              <a:ea typeface="Verdana" panose="020B0604030504040204" pitchFamily="34" charset="0"/>
              <a:cs typeface="Verdana" panose="020B0604030504040204" pitchFamily="34" charset="0"/>
            </a:endParaRPr>
          </a:p>
          <a:p>
            <a:pPr algn="just"/>
            <a:r>
              <a:rPr lang="tr-TR" sz="2200" b="1" dirty="0" smtClean="0">
                <a:latin typeface="Verdana" panose="020B0604030504040204" pitchFamily="34" charset="0"/>
                <a:ea typeface="Verdana" panose="020B0604030504040204" pitchFamily="34" charset="0"/>
                <a:cs typeface="Verdana" panose="020B0604030504040204" pitchFamily="34" charset="0"/>
              </a:rPr>
              <a:t>Tartı </a:t>
            </a:r>
            <a:r>
              <a:rPr lang="tr-TR" sz="2200" b="1" dirty="0">
                <a:latin typeface="Verdana" panose="020B0604030504040204" pitchFamily="34" charset="0"/>
                <a:ea typeface="Verdana" panose="020B0604030504040204" pitchFamily="34" charset="0"/>
                <a:cs typeface="Verdana" panose="020B0604030504040204" pitchFamily="34" charset="0"/>
              </a:rPr>
              <a:t>aleti:</a:t>
            </a:r>
            <a:r>
              <a:rPr lang="tr-TR" sz="2200" dirty="0">
                <a:latin typeface="Verdana" panose="020B0604030504040204" pitchFamily="34" charset="0"/>
                <a:ea typeface="Verdana" panose="020B0604030504040204" pitchFamily="34" charset="0"/>
                <a:cs typeface="Verdana" panose="020B0604030504040204" pitchFamily="34" charset="0"/>
              </a:rPr>
              <a:t> Dolu konteynerin brüt ağırlığını veya yükün, paketleme ve ambalajlama malzemeleri ile yük emniyet malzemelerinin ağırlıklarını tespit etme kabiliyeti ve kapasitesine sahip olan; </a:t>
            </a:r>
            <a:r>
              <a:rPr lang="tr-TR" sz="2200" dirty="0" smtClean="0">
                <a:latin typeface="Verdana" panose="020B0604030504040204" pitchFamily="34" charset="0"/>
                <a:ea typeface="Verdana" panose="020B0604030504040204" pitchFamily="34" charset="0"/>
                <a:cs typeface="Verdana" panose="020B0604030504040204" pitchFamily="34" charset="0"/>
              </a:rPr>
              <a:t>BST </a:t>
            </a:r>
            <a:r>
              <a:rPr lang="tr-TR" sz="2200" dirty="0">
                <a:latin typeface="Verdana" panose="020B0604030504040204" pitchFamily="34" charset="0"/>
                <a:ea typeface="Verdana" panose="020B0604030504040204" pitchFamily="34" charset="0"/>
                <a:cs typeface="Verdana" panose="020B0604030504040204" pitchFamily="34" charset="0"/>
              </a:rPr>
              <a:t>Bakanlığının ilgili </a:t>
            </a:r>
            <a:r>
              <a:rPr lang="tr-TR" sz="2200" dirty="0" smtClean="0">
                <a:latin typeface="Verdana" panose="020B0604030504040204" pitchFamily="34" charset="0"/>
                <a:ea typeface="Verdana" panose="020B0604030504040204" pitchFamily="34" charset="0"/>
                <a:cs typeface="Verdana" panose="020B0604030504040204" pitchFamily="34" charset="0"/>
              </a:rPr>
              <a:t>mevzuatında* </a:t>
            </a:r>
            <a:r>
              <a:rPr lang="tr-TR" sz="2200" dirty="0">
                <a:latin typeface="Verdana" panose="020B0604030504040204" pitchFamily="34" charset="0"/>
                <a:ea typeface="Verdana" panose="020B0604030504040204" pitchFamily="34" charset="0"/>
                <a:cs typeface="Verdana" panose="020B0604030504040204" pitchFamily="34" charset="0"/>
              </a:rPr>
              <a:t>belirtilen yasal gereklilikleri sağlayan, adı geçen bakanlık tarafından periyodik muayenesi yapılarak muayene kartı düzenlenen ve 6 ayı geçmeyen aralıklarla </a:t>
            </a:r>
            <a:r>
              <a:rPr lang="tr-TR" sz="2200" dirty="0" smtClean="0">
                <a:latin typeface="Verdana" panose="020B0604030504040204" pitchFamily="34" charset="0"/>
                <a:ea typeface="Verdana" panose="020B0604030504040204" pitchFamily="34" charset="0"/>
                <a:cs typeface="Verdana" panose="020B0604030504040204" pitchFamily="34" charset="0"/>
              </a:rPr>
              <a:t>akredite </a:t>
            </a:r>
            <a:r>
              <a:rPr lang="tr-TR" sz="2200" dirty="0">
                <a:latin typeface="Verdana" panose="020B0604030504040204" pitchFamily="34" charset="0"/>
                <a:ea typeface="Verdana" panose="020B0604030504040204" pitchFamily="34" charset="0"/>
                <a:cs typeface="Verdana" panose="020B0604030504040204" pitchFamily="34" charset="0"/>
              </a:rPr>
              <a:t>laboratuvarlarca kalibrasyonu ve ağırlık ölçüm doğrulaması yapılan tartı </a:t>
            </a:r>
            <a:r>
              <a:rPr lang="tr-TR" sz="2200" dirty="0" smtClean="0">
                <a:latin typeface="Verdana" panose="020B0604030504040204" pitchFamily="34" charset="0"/>
                <a:ea typeface="Verdana" panose="020B0604030504040204" pitchFamily="34" charset="0"/>
                <a:cs typeface="Verdana" panose="020B0604030504040204" pitchFamily="34" charset="0"/>
              </a:rPr>
              <a:t>aletidir.</a:t>
            </a:r>
          </a:p>
          <a:p>
            <a:pPr marL="0" indent="0" algn="just">
              <a:buNone/>
            </a:pPr>
            <a:endParaRPr lang="tr-TR" sz="2200" dirty="0" smtClean="0">
              <a:latin typeface="Verdana" panose="020B0604030504040204" pitchFamily="34" charset="0"/>
              <a:ea typeface="Verdana" panose="020B0604030504040204" pitchFamily="34" charset="0"/>
              <a:cs typeface="Verdana" panose="020B0604030504040204" pitchFamily="34" charset="0"/>
            </a:endParaRPr>
          </a:p>
          <a:p>
            <a:pPr marL="0" indent="0" algn="just">
              <a:buNone/>
            </a:pPr>
            <a:r>
              <a:rPr lang="tr-TR" sz="1600" i="1" dirty="0" smtClean="0">
                <a:latin typeface="Verdana" panose="020B0604030504040204" pitchFamily="34" charset="0"/>
                <a:ea typeface="Verdana" panose="020B0604030504040204" pitchFamily="34" charset="0"/>
                <a:cs typeface="Verdana" panose="020B0604030504040204" pitchFamily="34" charset="0"/>
              </a:rPr>
              <a:t>  * 4703 sayılı kanun, 3516 sayılı kanun ve ilgili yönetmelikleri</a:t>
            </a:r>
            <a:endParaRPr lang="tr-TR" sz="1600" i="1" dirty="0">
              <a:latin typeface="Verdana" panose="020B0604030504040204" pitchFamily="34" charset="0"/>
              <a:ea typeface="Verdana" panose="020B0604030504040204" pitchFamily="34" charset="0"/>
              <a:cs typeface="Verdana" panose="020B0604030504040204" pitchFamily="34" charset="0"/>
            </a:endParaRPr>
          </a:p>
          <a:p>
            <a:endParaRPr lang="tr-TR" sz="2200" b="1" dirty="0" smtClean="0">
              <a:latin typeface="Verdana" panose="020B0604030504040204" pitchFamily="34" charset="0"/>
              <a:ea typeface="Verdana" panose="020B0604030504040204" pitchFamily="34" charset="0"/>
              <a:cs typeface="Verdana" panose="020B0604030504040204" pitchFamily="34" charset="0"/>
            </a:endParaRPr>
          </a:p>
        </p:txBody>
      </p:sp>
      <p:sp>
        <p:nvSpPr>
          <p:cNvPr id="4" name="Slayt Numarası Yer Tutucusu 3"/>
          <p:cNvSpPr>
            <a:spLocks noGrp="1"/>
          </p:cNvSpPr>
          <p:nvPr>
            <p:ph type="sldNum" sz="quarter" idx="12"/>
          </p:nvPr>
        </p:nvSpPr>
        <p:spPr>
          <a:xfrm>
            <a:off x="9242350" y="6356350"/>
            <a:ext cx="2743200" cy="365125"/>
          </a:xfrm>
        </p:spPr>
        <p:txBody>
          <a:bodyPr/>
          <a:lstStyle/>
          <a:p>
            <a:fld id="{F3AC640D-BA70-4E29-8800-8AD267750801}" type="slidenum">
              <a:rPr lang="tr-TR" smtClean="0">
                <a:latin typeface="Verdana" panose="020B0604030504040204" pitchFamily="34" charset="0"/>
                <a:ea typeface="Verdana" panose="020B0604030504040204" pitchFamily="34" charset="0"/>
                <a:cs typeface="Verdana" panose="020B0604030504040204" pitchFamily="34" charset="0"/>
              </a:rPr>
              <a:t>13</a:t>
            </a:fld>
            <a:endParaRPr lang="tr-TR" dirty="0">
              <a:latin typeface="Verdana" panose="020B0604030504040204" pitchFamily="34" charset="0"/>
              <a:ea typeface="Verdana" panose="020B0604030504040204" pitchFamily="34" charset="0"/>
              <a:cs typeface="Verdana" panose="020B0604030504040204" pitchFamily="34" charset="0"/>
            </a:endParaRPr>
          </a:p>
        </p:txBody>
      </p:sp>
      <p:grpSp>
        <p:nvGrpSpPr>
          <p:cNvPr id="9" name="Grup 8"/>
          <p:cNvGrpSpPr/>
          <p:nvPr/>
        </p:nvGrpSpPr>
        <p:grpSpPr>
          <a:xfrm>
            <a:off x="232756" y="144926"/>
            <a:ext cx="11770822" cy="941965"/>
            <a:chOff x="860" y="1423522"/>
            <a:chExt cx="2073080" cy="1815196"/>
          </a:xfrm>
        </p:grpSpPr>
        <p:sp>
          <p:nvSpPr>
            <p:cNvPr id="10" name="Yuvarlatılmış Dikdörtgen 9"/>
            <p:cNvSpPr/>
            <p:nvPr/>
          </p:nvSpPr>
          <p:spPr>
            <a:xfrm>
              <a:off x="860" y="1423522"/>
              <a:ext cx="2073080" cy="1815196"/>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1" name="Yuvarlatılmış Dikdörtgen 4"/>
            <p:cNvSpPr/>
            <p:nvPr/>
          </p:nvSpPr>
          <p:spPr>
            <a:xfrm>
              <a:off x="21357" y="1450007"/>
              <a:ext cx="2052583" cy="163797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a:r>
                <a:rPr lang="tr-TR" sz="3200" b="1" dirty="0" smtClean="0">
                  <a:latin typeface="Verdana" panose="020B0604030504040204" pitchFamily="34" charset="0"/>
                  <a:ea typeface="Verdana" panose="020B0604030504040204" pitchFamily="34" charset="0"/>
                  <a:cs typeface="Verdana" panose="020B0604030504040204" pitchFamily="34" charset="0"/>
                </a:rPr>
                <a:t>ÖNEMLİ </a:t>
              </a:r>
              <a:r>
                <a:rPr lang="tr-TR" sz="3200" b="1" dirty="0">
                  <a:latin typeface="Verdana" panose="020B0604030504040204" pitchFamily="34" charset="0"/>
                  <a:ea typeface="Verdana" panose="020B0604030504040204" pitchFamily="34" charset="0"/>
                  <a:cs typeface="Verdana" panose="020B0604030504040204" pitchFamily="34" charset="0"/>
                </a:rPr>
                <a:t>TANIMLAR </a:t>
              </a:r>
              <a:r>
                <a:rPr lang="tr-TR" sz="2200" b="1" i="1" dirty="0">
                  <a:latin typeface="Verdana" panose="020B0604030504040204" pitchFamily="34" charset="0"/>
                  <a:ea typeface="Verdana" panose="020B0604030504040204" pitchFamily="34" charset="0"/>
                  <a:cs typeface="Verdana" panose="020B0604030504040204" pitchFamily="34" charset="0"/>
                </a:rPr>
                <a:t>(madde 4)</a:t>
              </a:r>
              <a:endParaRPr lang="tr-TR" sz="2200" b="1" i="1" dirty="0" smtClean="0">
                <a:latin typeface="Verdana" panose="020B0604030504040204" pitchFamily="34" charset="0"/>
                <a:ea typeface="Verdana" panose="020B0604030504040204" pitchFamily="34" charset="0"/>
                <a:cs typeface="Verdana" panose="020B0604030504040204" pitchFamily="34" charset="0"/>
              </a:endParaRPr>
            </a:p>
          </p:txBody>
        </p:sp>
      </p:grpSp>
    </p:spTree>
    <p:extLst>
      <p:ext uri="{BB962C8B-B14F-4D97-AF65-F5344CB8AC3E}">
        <p14:creationId xmlns:p14="http://schemas.microsoft.com/office/powerpoint/2010/main" val="18095403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21575" y="1958614"/>
            <a:ext cx="10849494" cy="3760533"/>
          </a:xfrm>
        </p:spPr>
        <p:txBody>
          <a:bodyPr>
            <a:normAutofit lnSpcReduction="10000"/>
          </a:bodyPr>
          <a:lstStyle/>
          <a:p>
            <a:pPr algn="just"/>
            <a:r>
              <a:rPr lang="tr-TR" sz="2200" b="1" dirty="0" smtClean="0">
                <a:latin typeface="Verdana" panose="020B0604030504040204" pitchFamily="34" charset="0"/>
                <a:ea typeface="Verdana" panose="020B0604030504040204" pitchFamily="34" charset="0"/>
                <a:cs typeface="Verdana" panose="020B0604030504040204" pitchFamily="34" charset="0"/>
              </a:rPr>
              <a:t>Tartı </a:t>
            </a:r>
            <a:r>
              <a:rPr lang="tr-TR" sz="2200" b="1" dirty="0">
                <a:latin typeface="Verdana" panose="020B0604030504040204" pitchFamily="34" charset="0"/>
                <a:ea typeface="Verdana" panose="020B0604030504040204" pitchFamily="34" charset="0"/>
                <a:cs typeface="Verdana" panose="020B0604030504040204" pitchFamily="34" charset="0"/>
              </a:rPr>
              <a:t>aleti operatörü: </a:t>
            </a:r>
            <a:r>
              <a:rPr lang="tr-TR" sz="2200" dirty="0">
                <a:latin typeface="Verdana" panose="020B0604030504040204" pitchFamily="34" charset="0"/>
                <a:ea typeface="Verdana" panose="020B0604030504040204" pitchFamily="34" charset="0"/>
                <a:cs typeface="Verdana" panose="020B0604030504040204" pitchFamily="34" charset="0"/>
              </a:rPr>
              <a:t>Tartı aletlerini işleten gerçek kişiler ile kamu hukuku ve özel hukuk tüzel </a:t>
            </a:r>
            <a:r>
              <a:rPr lang="tr-TR" sz="2200" dirty="0" smtClean="0">
                <a:latin typeface="Verdana" panose="020B0604030504040204" pitchFamily="34" charset="0"/>
                <a:ea typeface="Verdana" panose="020B0604030504040204" pitchFamily="34" charset="0"/>
                <a:cs typeface="Verdana" panose="020B0604030504040204" pitchFamily="34" charset="0"/>
              </a:rPr>
              <a:t>kişileridir.</a:t>
            </a:r>
            <a:endParaRPr lang="tr-TR" sz="2200" dirty="0">
              <a:latin typeface="Verdana" panose="020B0604030504040204" pitchFamily="34" charset="0"/>
              <a:ea typeface="Verdana" panose="020B0604030504040204" pitchFamily="34" charset="0"/>
              <a:cs typeface="Verdana" panose="020B0604030504040204" pitchFamily="34" charset="0"/>
            </a:endParaRPr>
          </a:p>
          <a:p>
            <a:pPr algn="just"/>
            <a:endParaRPr lang="tr-TR" sz="2200" dirty="0">
              <a:latin typeface="Verdana" panose="020B0604030504040204" pitchFamily="34" charset="0"/>
              <a:ea typeface="Verdana" panose="020B0604030504040204" pitchFamily="34" charset="0"/>
              <a:cs typeface="Verdana" panose="020B0604030504040204" pitchFamily="34" charset="0"/>
            </a:endParaRPr>
          </a:p>
          <a:p>
            <a:pPr algn="just"/>
            <a:r>
              <a:rPr lang="tr-TR" sz="2200" b="1" dirty="0">
                <a:latin typeface="Verdana" panose="020B0604030504040204" pitchFamily="34" charset="0"/>
                <a:ea typeface="Verdana" panose="020B0604030504040204" pitchFamily="34" charset="0"/>
                <a:cs typeface="Verdana" panose="020B0604030504040204" pitchFamily="34" charset="0"/>
              </a:rPr>
              <a:t>Taşıyan:</a:t>
            </a:r>
            <a:r>
              <a:rPr lang="tr-TR" sz="2200" dirty="0">
                <a:latin typeface="Verdana" panose="020B0604030504040204" pitchFamily="34" charset="0"/>
                <a:ea typeface="Verdana" panose="020B0604030504040204" pitchFamily="34" charset="0"/>
                <a:cs typeface="Verdana" panose="020B0604030504040204" pitchFamily="34" charset="0"/>
              </a:rPr>
              <a:t> </a:t>
            </a:r>
            <a:r>
              <a:rPr lang="tr-TR" sz="2200" dirty="0" smtClean="0">
                <a:latin typeface="Verdana" panose="020B0604030504040204" pitchFamily="34" charset="0"/>
                <a:ea typeface="Verdana" panose="020B0604030504040204" pitchFamily="34" charset="0"/>
                <a:cs typeface="Verdana" panose="020B0604030504040204" pitchFamily="34" charset="0"/>
              </a:rPr>
              <a:t>Gemi kaptanı veya kaptanın temsilcisi/gemi acentesidir. </a:t>
            </a:r>
          </a:p>
          <a:p>
            <a:pPr algn="just"/>
            <a:endParaRPr lang="tr-TR" sz="2200" dirty="0" smtClean="0">
              <a:latin typeface="Verdana" panose="020B0604030504040204" pitchFamily="34" charset="0"/>
              <a:ea typeface="Verdana" panose="020B0604030504040204" pitchFamily="34" charset="0"/>
              <a:cs typeface="Verdana" panose="020B0604030504040204" pitchFamily="34" charset="0"/>
            </a:endParaRPr>
          </a:p>
          <a:p>
            <a:pPr algn="just"/>
            <a:r>
              <a:rPr lang="tr-TR" sz="2200" b="1" dirty="0" smtClean="0">
                <a:latin typeface="Verdana" panose="020B0604030504040204" pitchFamily="34" charset="0"/>
                <a:ea typeface="Verdana" panose="020B0604030504040204" pitchFamily="34" charset="0"/>
                <a:cs typeface="Verdana" panose="020B0604030504040204" pitchFamily="34" charset="0"/>
              </a:rPr>
              <a:t>Yetkilendirilmiş </a:t>
            </a:r>
            <a:r>
              <a:rPr lang="tr-TR" sz="2200" b="1" dirty="0">
                <a:latin typeface="Verdana" panose="020B0604030504040204" pitchFamily="34" charset="0"/>
                <a:ea typeface="Verdana" panose="020B0604030504040204" pitchFamily="34" charset="0"/>
                <a:cs typeface="Verdana" panose="020B0604030504040204" pitchFamily="34" charset="0"/>
              </a:rPr>
              <a:t>yükümlü:</a:t>
            </a:r>
            <a:r>
              <a:rPr lang="tr-TR" sz="2200" dirty="0">
                <a:latin typeface="Verdana" panose="020B0604030504040204" pitchFamily="34" charset="0"/>
                <a:ea typeface="Verdana" panose="020B0604030504040204" pitchFamily="34" charset="0"/>
                <a:cs typeface="Verdana" panose="020B0604030504040204" pitchFamily="34" charset="0"/>
              </a:rPr>
              <a:t> </a:t>
            </a:r>
            <a:r>
              <a:rPr lang="tr-TR" sz="2200" dirty="0" smtClean="0">
                <a:latin typeface="Verdana" panose="020B0604030504040204" pitchFamily="34" charset="0"/>
                <a:ea typeface="Verdana" panose="020B0604030504040204" pitchFamily="34" charset="0"/>
                <a:cs typeface="Verdana" panose="020B0604030504040204" pitchFamily="34" charset="0"/>
              </a:rPr>
              <a:t>Gümrük ve Ticaret Bakanlığının mevzuatı* kapsamında </a:t>
            </a:r>
            <a:r>
              <a:rPr lang="tr-TR" sz="2200" dirty="0">
                <a:latin typeface="Verdana" panose="020B0604030504040204" pitchFamily="34" charset="0"/>
                <a:ea typeface="Verdana" panose="020B0604030504040204" pitchFamily="34" charset="0"/>
                <a:cs typeface="Verdana" panose="020B0604030504040204" pitchFamily="34" charset="0"/>
              </a:rPr>
              <a:t>yetkilendirilmiş yükümlü statüsüne sahip olan gerçek veya tüzel </a:t>
            </a:r>
            <a:r>
              <a:rPr lang="tr-TR" sz="2200" dirty="0" smtClean="0">
                <a:latin typeface="Verdana" panose="020B0604030504040204" pitchFamily="34" charset="0"/>
                <a:ea typeface="Verdana" panose="020B0604030504040204" pitchFamily="34" charset="0"/>
                <a:cs typeface="Verdana" panose="020B0604030504040204" pitchFamily="34" charset="0"/>
              </a:rPr>
              <a:t>kişiler </a:t>
            </a:r>
            <a:r>
              <a:rPr lang="tr-TR" sz="2200" dirty="0">
                <a:latin typeface="Verdana" panose="020B0604030504040204" pitchFamily="34" charset="0"/>
                <a:ea typeface="Verdana" panose="020B0604030504040204" pitchFamily="34" charset="0"/>
                <a:cs typeface="Verdana" panose="020B0604030504040204" pitchFamily="34" charset="0"/>
              </a:rPr>
              <a:t>ile kamu kurum ve </a:t>
            </a:r>
            <a:r>
              <a:rPr lang="tr-TR" sz="2200" dirty="0" smtClean="0">
                <a:latin typeface="Verdana" panose="020B0604030504040204" pitchFamily="34" charset="0"/>
                <a:ea typeface="Verdana" panose="020B0604030504040204" pitchFamily="34" charset="0"/>
                <a:cs typeface="Verdana" panose="020B0604030504040204" pitchFamily="34" charset="0"/>
              </a:rPr>
              <a:t>kuruluşlarıdır. </a:t>
            </a:r>
          </a:p>
          <a:p>
            <a:pPr algn="just"/>
            <a:endParaRPr lang="tr-TR" sz="2200" dirty="0">
              <a:latin typeface="Verdana" panose="020B0604030504040204" pitchFamily="34" charset="0"/>
              <a:ea typeface="Verdana" panose="020B0604030504040204" pitchFamily="34" charset="0"/>
              <a:cs typeface="Verdana" panose="020B0604030504040204" pitchFamily="34" charset="0"/>
            </a:endParaRPr>
          </a:p>
          <a:p>
            <a:pPr marL="0" indent="0" algn="just">
              <a:buNone/>
            </a:pPr>
            <a:r>
              <a:rPr lang="tr-TR" sz="2200" dirty="0">
                <a:latin typeface="Verdana" panose="020B0604030504040204" pitchFamily="34" charset="0"/>
                <a:ea typeface="Verdana" panose="020B0604030504040204" pitchFamily="34" charset="0"/>
                <a:cs typeface="Verdana" panose="020B0604030504040204" pitchFamily="34" charset="0"/>
              </a:rPr>
              <a:t>  </a:t>
            </a:r>
            <a:r>
              <a:rPr lang="tr-TR" sz="1800" i="1" dirty="0">
                <a:latin typeface="Verdana" panose="020B0604030504040204" pitchFamily="34" charset="0"/>
                <a:ea typeface="Verdana" panose="020B0604030504040204" pitchFamily="34" charset="0"/>
                <a:cs typeface="Verdana" panose="020B0604030504040204" pitchFamily="34" charset="0"/>
              </a:rPr>
              <a:t>* </a:t>
            </a:r>
            <a:r>
              <a:rPr lang="tr-TR" sz="1800" i="1" dirty="0" smtClean="0">
                <a:latin typeface="Verdana" panose="020B0604030504040204" pitchFamily="34" charset="0"/>
                <a:ea typeface="Verdana" panose="020B0604030504040204" pitchFamily="34" charset="0"/>
                <a:cs typeface="Verdana" panose="020B0604030504040204" pitchFamily="34" charset="0"/>
              </a:rPr>
              <a:t>Gümrük </a:t>
            </a:r>
            <a:r>
              <a:rPr lang="tr-TR" sz="1800" i="1" dirty="0">
                <a:latin typeface="Verdana" panose="020B0604030504040204" pitchFamily="34" charset="0"/>
                <a:ea typeface="Verdana" panose="020B0604030504040204" pitchFamily="34" charset="0"/>
                <a:cs typeface="Verdana" panose="020B0604030504040204" pitchFamily="34" charset="0"/>
              </a:rPr>
              <a:t>İşlemlerinin Kolaylaştırılması Yönetmeliği</a:t>
            </a:r>
          </a:p>
        </p:txBody>
      </p:sp>
      <p:sp>
        <p:nvSpPr>
          <p:cNvPr id="4" name="Slayt Numarası Yer Tutucusu 3"/>
          <p:cNvSpPr>
            <a:spLocks noGrp="1"/>
          </p:cNvSpPr>
          <p:nvPr>
            <p:ph type="sldNum" sz="quarter" idx="12"/>
          </p:nvPr>
        </p:nvSpPr>
        <p:spPr>
          <a:xfrm>
            <a:off x="9260378" y="6339724"/>
            <a:ext cx="2743200" cy="365125"/>
          </a:xfrm>
        </p:spPr>
        <p:txBody>
          <a:bodyPr/>
          <a:lstStyle/>
          <a:p>
            <a:fld id="{F3AC640D-BA70-4E29-8800-8AD267750801}" type="slidenum">
              <a:rPr lang="tr-TR" smtClean="0">
                <a:latin typeface="Verdana" panose="020B0604030504040204" pitchFamily="34" charset="0"/>
                <a:ea typeface="Verdana" panose="020B0604030504040204" pitchFamily="34" charset="0"/>
                <a:cs typeface="Verdana" panose="020B0604030504040204" pitchFamily="34" charset="0"/>
              </a:rPr>
              <a:t>14</a:t>
            </a:fld>
            <a:endParaRPr lang="tr-TR">
              <a:latin typeface="Verdana" panose="020B0604030504040204" pitchFamily="34" charset="0"/>
              <a:ea typeface="Verdana" panose="020B0604030504040204" pitchFamily="34" charset="0"/>
              <a:cs typeface="Verdana" panose="020B0604030504040204" pitchFamily="34" charset="0"/>
            </a:endParaRPr>
          </a:p>
        </p:txBody>
      </p:sp>
      <p:grpSp>
        <p:nvGrpSpPr>
          <p:cNvPr id="9" name="Grup 8"/>
          <p:cNvGrpSpPr/>
          <p:nvPr/>
        </p:nvGrpSpPr>
        <p:grpSpPr>
          <a:xfrm>
            <a:off x="232756" y="144926"/>
            <a:ext cx="11770822" cy="941965"/>
            <a:chOff x="860" y="1423522"/>
            <a:chExt cx="2073080" cy="1815196"/>
          </a:xfrm>
        </p:grpSpPr>
        <p:sp>
          <p:nvSpPr>
            <p:cNvPr id="10" name="Yuvarlatılmış Dikdörtgen 9"/>
            <p:cNvSpPr/>
            <p:nvPr/>
          </p:nvSpPr>
          <p:spPr>
            <a:xfrm>
              <a:off x="860" y="1423522"/>
              <a:ext cx="2073080" cy="1815196"/>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1" name="Yuvarlatılmış Dikdörtgen 4"/>
            <p:cNvSpPr/>
            <p:nvPr/>
          </p:nvSpPr>
          <p:spPr>
            <a:xfrm>
              <a:off x="21357" y="1450007"/>
              <a:ext cx="2052583" cy="163797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a:r>
                <a:rPr lang="tr-TR" sz="3200" b="1" dirty="0" smtClean="0">
                  <a:latin typeface="Verdana" panose="020B0604030504040204" pitchFamily="34" charset="0"/>
                  <a:ea typeface="Verdana" panose="020B0604030504040204" pitchFamily="34" charset="0"/>
                  <a:cs typeface="Verdana" panose="020B0604030504040204" pitchFamily="34" charset="0"/>
                </a:rPr>
                <a:t>ÖNEMLİ </a:t>
              </a:r>
              <a:r>
                <a:rPr lang="tr-TR" sz="3200" b="1" dirty="0">
                  <a:latin typeface="Verdana" panose="020B0604030504040204" pitchFamily="34" charset="0"/>
                  <a:ea typeface="Verdana" panose="020B0604030504040204" pitchFamily="34" charset="0"/>
                  <a:cs typeface="Verdana" panose="020B0604030504040204" pitchFamily="34" charset="0"/>
                </a:rPr>
                <a:t>TANIMLAR </a:t>
              </a:r>
              <a:r>
                <a:rPr lang="tr-TR" sz="2200" b="1" i="1" dirty="0">
                  <a:latin typeface="Verdana" panose="020B0604030504040204" pitchFamily="34" charset="0"/>
                  <a:ea typeface="Verdana" panose="020B0604030504040204" pitchFamily="34" charset="0"/>
                  <a:cs typeface="Verdana" panose="020B0604030504040204" pitchFamily="34" charset="0"/>
                </a:rPr>
                <a:t>(madde 4)</a:t>
              </a:r>
              <a:endParaRPr lang="tr-TR" sz="2200" b="1" i="1" dirty="0" smtClean="0">
                <a:latin typeface="Verdana" panose="020B0604030504040204" pitchFamily="34" charset="0"/>
                <a:ea typeface="Verdana" panose="020B0604030504040204" pitchFamily="34" charset="0"/>
                <a:cs typeface="Verdana" panose="020B0604030504040204" pitchFamily="34" charset="0"/>
              </a:endParaRPr>
            </a:p>
          </p:txBody>
        </p:sp>
      </p:grpSp>
    </p:spTree>
    <p:extLst>
      <p:ext uri="{BB962C8B-B14F-4D97-AF65-F5344CB8AC3E}">
        <p14:creationId xmlns:p14="http://schemas.microsoft.com/office/powerpoint/2010/main" val="21668349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21575" y="1409989"/>
            <a:ext cx="10515600" cy="3411393"/>
          </a:xfrm>
        </p:spPr>
        <p:txBody>
          <a:bodyPr>
            <a:normAutofit/>
          </a:bodyPr>
          <a:lstStyle/>
          <a:p>
            <a:endParaRPr lang="tr-TR" dirty="0"/>
          </a:p>
          <a:p>
            <a:endParaRPr lang="tr-TR" dirty="0"/>
          </a:p>
          <a:p>
            <a:pPr algn="just"/>
            <a:r>
              <a:rPr lang="tr-TR" sz="2200" b="1" dirty="0">
                <a:latin typeface="Verdana" panose="020B0604030504040204" pitchFamily="34" charset="0"/>
                <a:ea typeface="Verdana" panose="020B0604030504040204" pitchFamily="34" charset="0"/>
                <a:cs typeface="Verdana" panose="020B0604030504040204" pitchFamily="34" charset="0"/>
              </a:rPr>
              <a:t>Yükleten (</a:t>
            </a:r>
            <a:r>
              <a:rPr lang="tr-TR" sz="2200" b="1" dirty="0" err="1">
                <a:latin typeface="Verdana" panose="020B0604030504040204" pitchFamily="34" charset="0"/>
                <a:ea typeface="Verdana" panose="020B0604030504040204" pitchFamily="34" charset="0"/>
                <a:cs typeface="Verdana" panose="020B0604030504040204" pitchFamily="34" charset="0"/>
              </a:rPr>
              <a:t>shipper</a:t>
            </a:r>
            <a:r>
              <a:rPr lang="tr-TR" sz="2200" b="1" dirty="0">
                <a:latin typeface="Verdana" panose="020B0604030504040204" pitchFamily="34" charset="0"/>
                <a:ea typeface="Verdana" panose="020B0604030504040204" pitchFamily="34" charset="0"/>
                <a:cs typeface="Verdana" panose="020B0604030504040204" pitchFamily="34" charset="0"/>
              </a:rPr>
              <a:t>): </a:t>
            </a:r>
            <a:r>
              <a:rPr lang="tr-TR" sz="2200" dirty="0" err="1">
                <a:latin typeface="Verdana" panose="020B0604030504040204" pitchFamily="34" charset="0"/>
                <a:ea typeface="Verdana" panose="020B0604030504040204" pitchFamily="34" charset="0"/>
                <a:cs typeface="Verdana" panose="020B0604030504040204" pitchFamily="34" charset="0"/>
              </a:rPr>
              <a:t>Konişmento</a:t>
            </a:r>
            <a:r>
              <a:rPr lang="tr-TR" sz="2200" dirty="0">
                <a:latin typeface="Verdana" panose="020B0604030504040204" pitchFamily="34" charset="0"/>
                <a:ea typeface="Verdana" panose="020B0604030504040204" pitchFamily="34" charset="0"/>
                <a:cs typeface="Verdana" panose="020B0604030504040204" pitchFamily="34" charset="0"/>
              </a:rPr>
              <a:t>, denizyolu taşıma senedi veya çok </a:t>
            </a:r>
            <a:r>
              <a:rPr lang="tr-TR" sz="2200" dirty="0" err="1">
                <a:latin typeface="Verdana" panose="020B0604030504040204" pitchFamily="34" charset="0"/>
                <a:ea typeface="Verdana" panose="020B0604030504040204" pitchFamily="34" charset="0"/>
                <a:cs typeface="Verdana" panose="020B0604030504040204" pitchFamily="34" charset="0"/>
              </a:rPr>
              <a:t>modlu</a:t>
            </a:r>
            <a:r>
              <a:rPr lang="tr-TR" sz="2200" dirty="0">
                <a:latin typeface="Verdana" panose="020B0604030504040204" pitchFamily="34" charset="0"/>
                <a:ea typeface="Verdana" panose="020B0604030504040204" pitchFamily="34" charset="0"/>
                <a:cs typeface="Verdana" panose="020B0604030504040204" pitchFamily="34" charset="0"/>
              </a:rPr>
              <a:t> taşımacılık dokümanında “yükleten” olarak belirtilen gerçek veya tüzel kişi ile namına veya adına bir deniz nakliyat şirketiyle taşıma sözleşmesi yapılan gerçek veya tüzel </a:t>
            </a:r>
            <a:r>
              <a:rPr lang="tr-TR" sz="2200" dirty="0" smtClean="0">
                <a:latin typeface="Verdana" panose="020B0604030504040204" pitchFamily="34" charset="0"/>
                <a:ea typeface="Verdana" panose="020B0604030504040204" pitchFamily="34" charset="0"/>
                <a:cs typeface="Verdana" panose="020B0604030504040204" pitchFamily="34" charset="0"/>
              </a:rPr>
              <a:t>kişidir.</a:t>
            </a:r>
            <a:endParaRPr lang="tr-TR" sz="2200" dirty="0">
              <a:latin typeface="Verdana" panose="020B0604030504040204" pitchFamily="34" charset="0"/>
              <a:ea typeface="Verdana" panose="020B0604030504040204" pitchFamily="34" charset="0"/>
              <a:cs typeface="Verdana" panose="020B0604030504040204" pitchFamily="34" charset="0"/>
            </a:endParaRPr>
          </a:p>
          <a:p>
            <a:pPr marL="0" indent="0">
              <a:buNone/>
            </a:pPr>
            <a:endParaRPr lang="tr-TR" dirty="0"/>
          </a:p>
          <a:p>
            <a:endParaRPr lang="tr-TR" b="1" dirty="0" smtClean="0">
              <a:latin typeface="Verdana" panose="020B0604030504040204" pitchFamily="34" charset="0"/>
              <a:ea typeface="Verdana" panose="020B0604030504040204" pitchFamily="34" charset="0"/>
              <a:cs typeface="Verdana" panose="020B0604030504040204" pitchFamily="34" charset="0"/>
            </a:endParaRPr>
          </a:p>
        </p:txBody>
      </p:sp>
      <p:sp>
        <p:nvSpPr>
          <p:cNvPr id="4" name="Slayt Numarası Yer Tutucusu 3"/>
          <p:cNvSpPr>
            <a:spLocks noGrp="1"/>
          </p:cNvSpPr>
          <p:nvPr>
            <p:ph type="sldNum" sz="quarter" idx="12"/>
          </p:nvPr>
        </p:nvSpPr>
        <p:spPr>
          <a:xfrm>
            <a:off x="9225725" y="6356350"/>
            <a:ext cx="2743200" cy="365125"/>
          </a:xfrm>
        </p:spPr>
        <p:txBody>
          <a:bodyPr/>
          <a:lstStyle/>
          <a:p>
            <a:fld id="{F3AC640D-BA70-4E29-8800-8AD267750801}" type="slidenum">
              <a:rPr lang="tr-TR" smtClean="0">
                <a:latin typeface="Verdana" panose="020B0604030504040204" pitchFamily="34" charset="0"/>
                <a:ea typeface="Verdana" panose="020B0604030504040204" pitchFamily="34" charset="0"/>
                <a:cs typeface="Verdana" panose="020B0604030504040204" pitchFamily="34" charset="0"/>
              </a:rPr>
              <a:t>15</a:t>
            </a:fld>
            <a:endParaRPr lang="tr-TR">
              <a:latin typeface="Verdana" panose="020B0604030504040204" pitchFamily="34" charset="0"/>
              <a:ea typeface="Verdana" panose="020B0604030504040204" pitchFamily="34" charset="0"/>
              <a:cs typeface="Verdana" panose="020B0604030504040204" pitchFamily="34" charset="0"/>
            </a:endParaRPr>
          </a:p>
        </p:txBody>
      </p:sp>
      <p:grpSp>
        <p:nvGrpSpPr>
          <p:cNvPr id="9" name="Grup 8"/>
          <p:cNvGrpSpPr/>
          <p:nvPr/>
        </p:nvGrpSpPr>
        <p:grpSpPr>
          <a:xfrm>
            <a:off x="232756" y="144926"/>
            <a:ext cx="11770822" cy="941965"/>
            <a:chOff x="860" y="1423522"/>
            <a:chExt cx="2073080" cy="1815196"/>
          </a:xfrm>
        </p:grpSpPr>
        <p:sp>
          <p:nvSpPr>
            <p:cNvPr id="10" name="Yuvarlatılmış Dikdörtgen 9"/>
            <p:cNvSpPr/>
            <p:nvPr/>
          </p:nvSpPr>
          <p:spPr>
            <a:xfrm>
              <a:off x="860" y="1423522"/>
              <a:ext cx="2073080" cy="1815196"/>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1" name="Yuvarlatılmış Dikdörtgen 4"/>
            <p:cNvSpPr/>
            <p:nvPr/>
          </p:nvSpPr>
          <p:spPr>
            <a:xfrm>
              <a:off x="21357" y="1450007"/>
              <a:ext cx="2052583" cy="163797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a:r>
                <a:rPr lang="tr-TR" sz="3200" b="1" dirty="0" smtClean="0">
                  <a:latin typeface="Verdana" panose="020B0604030504040204" pitchFamily="34" charset="0"/>
                  <a:ea typeface="Verdana" panose="020B0604030504040204" pitchFamily="34" charset="0"/>
                  <a:cs typeface="Verdana" panose="020B0604030504040204" pitchFamily="34" charset="0"/>
                </a:rPr>
                <a:t>ÖNEMLİ </a:t>
              </a:r>
              <a:r>
                <a:rPr lang="tr-TR" sz="3200" b="1" dirty="0">
                  <a:latin typeface="Verdana" panose="020B0604030504040204" pitchFamily="34" charset="0"/>
                  <a:ea typeface="Verdana" panose="020B0604030504040204" pitchFamily="34" charset="0"/>
                  <a:cs typeface="Verdana" panose="020B0604030504040204" pitchFamily="34" charset="0"/>
                </a:rPr>
                <a:t>TANIMLAR </a:t>
              </a:r>
              <a:r>
                <a:rPr lang="tr-TR" sz="2200" b="1" i="1" dirty="0">
                  <a:latin typeface="Verdana" panose="020B0604030504040204" pitchFamily="34" charset="0"/>
                  <a:ea typeface="Verdana" panose="020B0604030504040204" pitchFamily="34" charset="0"/>
                  <a:cs typeface="Verdana" panose="020B0604030504040204" pitchFamily="34" charset="0"/>
                </a:rPr>
                <a:t>(madde 4)</a:t>
              </a:r>
              <a:endParaRPr lang="tr-TR" sz="2200" b="1" i="1" dirty="0" smtClean="0">
                <a:latin typeface="Verdana" panose="020B0604030504040204" pitchFamily="34" charset="0"/>
                <a:ea typeface="Verdana" panose="020B0604030504040204" pitchFamily="34" charset="0"/>
                <a:cs typeface="Verdana" panose="020B0604030504040204" pitchFamily="34" charset="0"/>
              </a:endParaRPr>
            </a:p>
          </p:txBody>
        </p:sp>
      </p:grpSp>
    </p:spTree>
    <p:extLst>
      <p:ext uri="{BB962C8B-B14F-4D97-AF65-F5344CB8AC3E}">
        <p14:creationId xmlns:p14="http://schemas.microsoft.com/office/powerpoint/2010/main" val="9468625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99258" y="1493125"/>
            <a:ext cx="11604567" cy="3128755"/>
          </a:xfrm>
        </p:spPr>
        <p:txBody>
          <a:bodyPr>
            <a:normAutofit/>
          </a:bodyPr>
          <a:lstStyle/>
          <a:p>
            <a:pPr marL="0" indent="0" algn="ctr">
              <a:buNone/>
            </a:pPr>
            <a:endParaRPr lang="tr-TR" sz="1200" dirty="0" smtClean="0">
              <a:latin typeface="Verdana" panose="020B0604030504040204" pitchFamily="34" charset="0"/>
              <a:ea typeface="Verdana" panose="020B0604030504040204" pitchFamily="34" charset="0"/>
              <a:cs typeface="Verdana" panose="020B0604030504040204" pitchFamily="34" charset="0"/>
            </a:endParaRPr>
          </a:p>
          <a:p>
            <a:pPr marL="0" indent="0" algn="ctr">
              <a:buNone/>
            </a:pPr>
            <a:r>
              <a:rPr lang="tr-TR" sz="3200" b="1" dirty="0" smtClean="0">
                <a:latin typeface="Verdana" panose="020B0604030504040204" pitchFamily="34" charset="0"/>
                <a:ea typeface="Verdana" panose="020B0604030504040204" pitchFamily="34" charset="0"/>
                <a:cs typeface="Verdana" panose="020B0604030504040204" pitchFamily="34" charset="0"/>
              </a:rPr>
              <a:t>II. BÖLÜM </a:t>
            </a:r>
          </a:p>
          <a:p>
            <a:pPr marL="0" indent="0" algn="ctr">
              <a:buNone/>
            </a:pPr>
            <a:endParaRPr lang="tr-TR" sz="3200" b="1" dirty="0">
              <a:latin typeface="Verdana" panose="020B0604030504040204" pitchFamily="34" charset="0"/>
              <a:ea typeface="Verdana" panose="020B0604030504040204" pitchFamily="34" charset="0"/>
              <a:cs typeface="Verdana" panose="020B0604030504040204" pitchFamily="34" charset="0"/>
            </a:endParaRPr>
          </a:p>
          <a:p>
            <a:pPr marL="0" indent="0" algn="ctr">
              <a:buNone/>
            </a:pPr>
            <a:r>
              <a:rPr lang="tr-TR" sz="3200" dirty="0" smtClean="0">
                <a:latin typeface="Verdana" panose="020B0604030504040204" pitchFamily="34" charset="0"/>
                <a:ea typeface="Verdana" panose="020B0604030504040204" pitchFamily="34" charset="0"/>
                <a:cs typeface="Verdana" panose="020B0604030504040204" pitchFamily="34" charset="0"/>
              </a:rPr>
              <a:t>Konteynerlerin </a:t>
            </a:r>
            <a:r>
              <a:rPr lang="tr-TR" sz="3200" dirty="0">
                <a:latin typeface="Verdana" panose="020B0604030504040204" pitchFamily="34" charset="0"/>
                <a:ea typeface="Verdana" panose="020B0604030504040204" pitchFamily="34" charset="0"/>
                <a:cs typeface="Verdana" panose="020B0604030504040204" pitchFamily="34" charset="0"/>
              </a:rPr>
              <a:t>Brüt Ağırlıklarının Tespiti, Doğrulanması </a:t>
            </a:r>
            <a:endParaRPr lang="tr-TR" sz="3200" dirty="0" smtClean="0">
              <a:latin typeface="Verdana" panose="020B0604030504040204" pitchFamily="34" charset="0"/>
              <a:ea typeface="Verdana" panose="020B0604030504040204" pitchFamily="34" charset="0"/>
              <a:cs typeface="Verdana" panose="020B0604030504040204" pitchFamily="34" charset="0"/>
            </a:endParaRPr>
          </a:p>
          <a:p>
            <a:pPr marL="0" indent="0" algn="ctr">
              <a:buNone/>
            </a:pPr>
            <a:r>
              <a:rPr lang="tr-TR" sz="3200" dirty="0" smtClean="0">
                <a:latin typeface="Verdana" panose="020B0604030504040204" pitchFamily="34" charset="0"/>
                <a:ea typeface="Verdana" panose="020B0604030504040204" pitchFamily="34" charset="0"/>
                <a:cs typeface="Verdana" panose="020B0604030504040204" pitchFamily="34" charset="0"/>
              </a:rPr>
              <a:t>ve Bildirimine İlişkin Kurallar</a:t>
            </a:r>
          </a:p>
        </p:txBody>
      </p:sp>
      <p:sp>
        <p:nvSpPr>
          <p:cNvPr id="4" name="Slayt Numarası Yer Tutucusu 3"/>
          <p:cNvSpPr>
            <a:spLocks noGrp="1"/>
          </p:cNvSpPr>
          <p:nvPr>
            <p:ph type="sldNum" sz="quarter" idx="12"/>
          </p:nvPr>
        </p:nvSpPr>
        <p:spPr>
          <a:xfrm>
            <a:off x="9159240" y="6306473"/>
            <a:ext cx="2743200" cy="365125"/>
          </a:xfrm>
        </p:spPr>
        <p:txBody>
          <a:bodyPr/>
          <a:lstStyle/>
          <a:p>
            <a:fld id="{F3AC640D-BA70-4E29-8800-8AD267750801}" type="slidenum">
              <a:rPr lang="tr-TR" smtClean="0">
                <a:latin typeface="Verdana" panose="020B0604030504040204" pitchFamily="34" charset="0"/>
                <a:ea typeface="Verdana" panose="020B0604030504040204" pitchFamily="34" charset="0"/>
                <a:cs typeface="Verdana" panose="020B0604030504040204" pitchFamily="34" charset="0"/>
              </a:rPr>
              <a:t>16</a:t>
            </a:fld>
            <a:endParaRPr lang="tr-TR" dirty="0">
              <a:latin typeface="Verdana" panose="020B0604030504040204" pitchFamily="34" charset="0"/>
              <a:ea typeface="Verdana" panose="020B0604030504040204" pitchFamily="34" charset="0"/>
              <a:cs typeface="Verdana" panose="020B0604030504040204" pitchFamily="34" charset="0"/>
            </a:endParaRPr>
          </a:p>
        </p:txBody>
      </p:sp>
      <p:grpSp>
        <p:nvGrpSpPr>
          <p:cNvPr id="9" name="Grup 8"/>
          <p:cNvGrpSpPr/>
          <p:nvPr/>
        </p:nvGrpSpPr>
        <p:grpSpPr>
          <a:xfrm>
            <a:off x="182880" y="144926"/>
            <a:ext cx="11837324" cy="885853"/>
            <a:chOff x="860" y="1423522"/>
            <a:chExt cx="2073080" cy="1815196"/>
          </a:xfrm>
        </p:grpSpPr>
        <p:sp>
          <p:nvSpPr>
            <p:cNvPr id="10" name="Yuvarlatılmış Dikdörtgen 9"/>
            <p:cNvSpPr/>
            <p:nvPr/>
          </p:nvSpPr>
          <p:spPr>
            <a:xfrm>
              <a:off x="860" y="1423522"/>
              <a:ext cx="2073080" cy="1815196"/>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1" name="Yuvarlatılmış Dikdörtgen 4"/>
            <p:cNvSpPr/>
            <p:nvPr/>
          </p:nvSpPr>
          <p:spPr>
            <a:xfrm>
              <a:off x="89471" y="1450007"/>
              <a:ext cx="1895858" cy="163797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a:r>
                <a:rPr lang="tr-TR" sz="3000" b="1" dirty="0" smtClean="0">
                  <a:latin typeface="Verdana" panose="020B0604030504040204" pitchFamily="34" charset="0"/>
                  <a:ea typeface="Verdana" panose="020B0604030504040204" pitchFamily="34" charset="0"/>
                  <a:cs typeface="Verdana" panose="020B0604030504040204" pitchFamily="34" charset="0"/>
                </a:rPr>
                <a:t>YÖNERGE</a:t>
              </a:r>
            </a:p>
          </p:txBody>
        </p:sp>
      </p:grpSp>
    </p:spTree>
    <p:extLst>
      <p:ext uri="{BB962C8B-B14F-4D97-AF65-F5344CB8AC3E}">
        <p14:creationId xmlns:p14="http://schemas.microsoft.com/office/powerpoint/2010/main" val="39283381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up 14"/>
          <p:cNvGrpSpPr/>
          <p:nvPr/>
        </p:nvGrpSpPr>
        <p:grpSpPr>
          <a:xfrm>
            <a:off x="1878812" y="1908068"/>
            <a:ext cx="8180134" cy="852366"/>
            <a:chOff x="4434566" y="204852"/>
            <a:chExt cx="1598652" cy="1083419"/>
          </a:xfrm>
        </p:grpSpPr>
        <p:sp>
          <p:nvSpPr>
            <p:cNvPr id="16" name="Yuvarlatılmış Dikdörtgen 15"/>
            <p:cNvSpPr/>
            <p:nvPr/>
          </p:nvSpPr>
          <p:spPr>
            <a:xfrm>
              <a:off x="4434566" y="204852"/>
              <a:ext cx="1598652" cy="1083419"/>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7" name="Yuvarlatılmış Dikdörtgen 4"/>
            <p:cNvSpPr/>
            <p:nvPr/>
          </p:nvSpPr>
          <p:spPr>
            <a:xfrm>
              <a:off x="4487454" y="257740"/>
              <a:ext cx="1492876" cy="9776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0800" tIns="50800" rIns="50800" bIns="50800" numCol="1" spcCol="1270" anchor="ctr" anchorCtr="0">
              <a:noAutofit/>
            </a:bodyPr>
            <a:lstStyle/>
            <a:p>
              <a:pPr lvl="0" algn="ctr" defTabSz="889000">
                <a:lnSpc>
                  <a:spcPct val="90000"/>
                </a:lnSpc>
                <a:spcBef>
                  <a:spcPct val="0"/>
                </a:spcBef>
                <a:spcAft>
                  <a:spcPct val="35000"/>
                </a:spcAft>
              </a:pPr>
              <a:r>
                <a:rPr lang="tr-TR" sz="2600" b="1" dirty="0" smtClean="0">
                  <a:latin typeface="Verdana" panose="020B0604030504040204" pitchFamily="34" charset="0"/>
                  <a:ea typeface="Verdana" panose="020B0604030504040204" pitchFamily="34" charset="0"/>
                  <a:cs typeface="Verdana" panose="020B0604030504040204" pitchFamily="34" charset="0"/>
                </a:rPr>
                <a:t>DBA Yükleten tarafından </a:t>
              </a:r>
              <a:r>
                <a:rPr lang="tr-TR" sz="2000" b="1" i="1" dirty="0" smtClean="0">
                  <a:latin typeface="Verdana" panose="020B0604030504040204" pitchFamily="34" charset="0"/>
                  <a:ea typeface="Verdana" panose="020B0604030504040204" pitchFamily="34" charset="0"/>
                  <a:cs typeface="Verdana" panose="020B0604030504040204" pitchFamily="34" charset="0"/>
                </a:rPr>
                <a:t>(madde 5.1)</a:t>
              </a:r>
              <a:endParaRPr lang="tr-TR" sz="2000" i="1" kern="1200" dirty="0">
                <a:latin typeface="Verdana" panose="020B0604030504040204" pitchFamily="34" charset="0"/>
                <a:ea typeface="Verdana" panose="020B0604030504040204" pitchFamily="34" charset="0"/>
                <a:cs typeface="Verdana" panose="020B0604030504040204" pitchFamily="34" charset="0"/>
              </a:endParaRPr>
            </a:p>
          </p:txBody>
        </p:sp>
      </p:grpSp>
      <p:sp>
        <p:nvSpPr>
          <p:cNvPr id="9" name="Aşağı Ok 8"/>
          <p:cNvSpPr/>
          <p:nvPr/>
        </p:nvSpPr>
        <p:spPr>
          <a:xfrm>
            <a:off x="3566227" y="3017782"/>
            <a:ext cx="219954" cy="56916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2" name="Aşağı Ok 21"/>
          <p:cNvSpPr/>
          <p:nvPr/>
        </p:nvSpPr>
        <p:spPr>
          <a:xfrm>
            <a:off x="8265437" y="3017782"/>
            <a:ext cx="227293" cy="56916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nvGrpSpPr>
          <p:cNvPr id="23" name="Grup 22"/>
          <p:cNvGrpSpPr/>
          <p:nvPr/>
        </p:nvGrpSpPr>
        <p:grpSpPr>
          <a:xfrm>
            <a:off x="116378" y="194801"/>
            <a:ext cx="11937077" cy="941965"/>
            <a:chOff x="860" y="1423522"/>
            <a:chExt cx="2073080" cy="1815196"/>
          </a:xfrm>
        </p:grpSpPr>
        <p:sp>
          <p:nvSpPr>
            <p:cNvPr id="24" name="Yuvarlatılmış Dikdörtgen 23"/>
            <p:cNvSpPr/>
            <p:nvPr/>
          </p:nvSpPr>
          <p:spPr>
            <a:xfrm>
              <a:off x="860" y="1423522"/>
              <a:ext cx="2073080" cy="1815196"/>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5" name="Yuvarlatılmış Dikdörtgen 4"/>
            <p:cNvSpPr/>
            <p:nvPr/>
          </p:nvSpPr>
          <p:spPr>
            <a:xfrm>
              <a:off x="89471" y="1450007"/>
              <a:ext cx="1895858" cy="163797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a:r>
                <a:rPr lang="tr-TR" sz="3200" b="1" dirty="0" smtClean="0">
                  <a:latin typeface="Verdana" panose="020B0604030504040204" pitchFamily="34" charset="0"/>
                  <a:ea typeface="Verdana" panose="020B0604030504040204" pitchFamily="34" charset="0"/>
                  <a:cs typeface="Verdana" panose="020B0604030504040204" pitchFamily="34" charset="0"/>
                </a:rPr>
                <a:t>GENEL KURALLAR </a:t>
              </a:r>
              <a:r>
                <a:rPr lang="tr-TR" sz="2200" b="1" i="1" dirty="0" smtClean="0">
                  <a:latin typeface="Verdana" panose="020B0604030504040204" pitchFamily="34" charset="0"/>
                  <a:ea typeface="Verdana" panose="020B0604030504040204" pitchFamily="34" charset="0"/>
                  <a:cs typeface="Verdana" panose="020B0604030504040204" pitchFamily="34" charset="0"/>
                </a:rPr>
                <a:t>(madde 5)</a:t>
              </a:r>
              <a:r>
                <a:rPr lang="tr-TR" sz="2200" b="1" dirty="0" smtClean="0">
                  <a:latin typeface="Verdana" panose="020B0604030504040204" pitchFamily="34" charset="0"/>
                  <a:ea typeface="Verdana" panose="020B0604030504040204" pitchFamily="34" charset="0"/>
                  <a:cs typeface="Verdana" panose="020B0604030504040204" pitchFamily="34" charset="0"/>
                </a:rPr>
                <a:t> </a:t>
              </a:r>
            </a:p>
          </p:txBody>
        </p:sp>
      </p:grpSp>
      <p:grpSp>
        <p:nvGrpSpPr>
          <p:cNvPr id="36" name="Grup 35"/>
          <p:cNvGrpSpPr/>
          <p:nvPr/>
        </p:nvGrpSpPr>
        <p:grpSpPr>
          <a:xfrm>
            <a:off x="1878811" y="4002568"/>
            <a:ext cx="3607589" cy="2231988"/>
            <a:chOff x="4434566" y="204852"/>
            <a:chExt cx="1598652" cy="1083419"/>
          </a:xfrm>
        </p:grpSpPr>
        <p:sp>
          <p:nvSpPr>
            <p:cNvPr id="37" name="Yuvarlatılmış Dikdörtgen 36"/>
            <p:cNvSpPr/>
            <p:nvPr/>
          </p:nvSpPr>
          <p:spPr>
            <a:xfrm>
              <a:off x="4434566" y="204852"/>
              <a:ext cx="1598652" cy="1083419"/>
            </a:xfrm>
            <a:prstGeom prst="roundRect">
              <a:avLst/>
            </a:prstGeom>
            <a:solidFill>
              <a:srgbClr val="FF00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8" name="Yuvarlatılmış Dikdörtgen 4"/>
            <p:cNvSpPr/>
            <p:nvPr/>
          </p:nvSpPr>
          <p:spPr>
            <a:xfrm>
              <a:off x="4487454" y="257740"/>
              <a:ext cx="1492876" cy="9776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0800" tIns="50800" rIns="50800" bIns="50800" numCol="1" spcCol="1270" anchor="ctr" anchorCtr="0">
              <a:noAutofit/>
            </a:bodyPr>
            <a:lstStyle/>
            <a:p>
              <a:pPr algn="ctr" defTabSz="889000">
                <a:lnSpc>
                  <a:spcPct val="90000"/>
                </a:lnSpc>
                <a:spcBef>
                  <a:spcPct val="0"/>
                </a:spcBef>
                <a:spcAft>
                  <a:spcPct val="35000"/>
                </a:spcAft>
              </a:pPr>
              <a:r>
                <a:rPr lang="tr-TR" sz="2400" b="1" dirty="0" smtClean="0">
                  <a:latin typeface="Verdana" panose="020B0604030504040204" pitchFamily="34" charset="0"/>
                  <a:ea typeface="Verdana" panose="020B0604030504040204" pitchFamily="34" charset="0"/>
                  <a:cs typeface="Verdana" panose="020B0604030504040204" pitchFamily="34" charset="0"/>
                </a:rPr>
                <a:t>YÖNTEM - 1</a:t>
              </a:r>
            </a:p>
            <a:p>
              <a:pPr algn="ctr" defTabSz="889000">
                <a:lnSpc>
                  <a:spcPct val="90000"/>
                </a:lnSpc>
                <a:spcBef>
                  <a:spcPct val="0"/>
                </a:spcBef>
                <a:spcAft>
                  <a:spcPct val="35000"/>
                </a:spcAft>
              </a:pPr>
              <a:r>
                <a:rPr lang="tr-TR" sz="2000" b="1" i="1" dirty="0" smtClean="0">
                  <a:latin typeface="Verdana" panose="020B0604030504040204" pitchFamily="34" charset="0"/>
                  <a:ea typeface="Verdana" panose="020B0604030504040204" pitchFamily="34" charset="0"/>
                  <a:cs typeface="Verdana" panose="020B0604030504040204" pitchFamily="34" charset="0"/>
                </a:rPr>
                <a:t>(madde 20)</a:t>
              </a:r>
              <a:endParaRPr lang="tr-TR" sz="2000" b="1" i="1" dirty="0">
                <a:latin typeface="Verdana" panose="020B0604030504040204" pitchFamily="34" charset="0"/>
                <a:ea typeface="Verdana" panose="020B0604030504040204" pitchFamily="34" charset="0"/>
                <a:cs typeface="Verdana" panose="020B0604030504040204" pitchFamily="34" charset="0"/>
              </a:endParaRPr>
            </a:p>
          </p:txBody>
        </p:sp>
      </p:grpSp>
      <p:grpSp>
        <p:nvGrpSpPr>
          <p:cNvPr id="39" name="Grup 38"/>
          <p:cNvGrpSpPr/>
          <p:nvPr/>
        </p:nvGrpSpPr>
        <p:grpSpPr>
          <a:xfrm>
            <a:off x="6699220" y="4015027"/>
            <a:ext cx="3359726" cy="2231987"/>
            <a:chOff x="4434566" y="204852"/>
            <a:chExt cx="1598652" cy="1083419"/>
          </a:xfrm>
          <a:solidFill>
            <a:srgbClr val="FF0000"/>
          </a:solidFill>
        </p:grpSpPr>
        <p:sp>
          <p:nvSpPr>
            <p:cNvPr id="40" name="Yuvarlatılmış Dikdörtgen 39"/>
            <p:cNvSpPr/>
            <p:nvPr/>
          </p:nvSpPr>
          <p:spPr>
            <a:xfrm>
              <a:off x="4434566" y="204852"/>
              <a:ext cx="1598652" cy="1083419"/>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41" name="Yuvarlatılmış Dikdörtgen 4"/>
            <p:cNvSpPr/>
            <p:nvPr/>
          </p:nvSpPr>
          <p:spPr>
            <a:xfrm>
              <a:off x="4487454" y="257740"/>
              <a:ext cx="1492876" cy="977643"/>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50800" tIns="50800" rIns="50800" bIns="50800" numCol="1" spcCol="1270" anchor="ctr" anchorCtr="0">
              <a:noAutofit/>
            </a:bodyPr>
            <a:lstStyle/>
            <a:p>
              <a:pPr algn="ctr" defTabSz="889000">
                <a:lnSpc>
                  <a:spcPct val="90000"/>
                </a:lnSpc>
                <a:spcBef>
                  <a:spcPct val="0"/>
                </a:spcBef>
                <a:spcAft>
                  <a:spcPct val="35000"/>
                </a:spcAft>
              </a:pPr>
              <a:r>
                <a:rPr lang="tr-TR" sz="2400" b="1" dirty="0" smtClean="0">
                  <a:latin typeface="Verdana" panose="020B0604030504040204" pitchFamily="34" charset="0"/>
                  <a:ea typeface="Verdana" panose="020B0604030504040204" pitchFamily="34" charset="0"/>
                  <a:cs typeface="Verdana" panose="020B0604030504040204" pitchFamily="34" charset="0"/>
                </a:rPr>
                <a:t>YÖNTEM - 2</a:t>
              </a:r>
            </a:p>
            <a:p>
              <a:pPr algn="ctr" defTabSz="889000">
                <a:lnSpc>
                  <a:spcPct val="90000"/>
                </a:lnSpc>
                <a:spcBef>
                  <a:spcPct val="0"/>
                </a:spcBef>
                <a:spcAft>
                  <a:spcPct val="35000"/>
                </a:spcAft>
              </a:pPr>
              <a:r>
                <a:rPr lang="tr-TR" sz="2000" b="1" i="1" dirty="0" smtClean="0">
                  <a:latin typeface="Verdana" panose="020B0604030504040204" pitchFamily="34" charset="0"/>
                  <a:ea typeface="Verdana" panose="020B0604030504040204" pitchFamily="34" charset="0"/>
                  <a:cs typeface="Verdana" panose="020B0604030504040204" pitchFamily="34" charset="0"/>
                </a:rPr>
                <a:t>(madde 21)</a:t>
              </a:r>
              <a:endParaRPr lang="tr-TR" sz="2000" b="1" i="1" dirty="0">
                <a:latin typeface="Verdana" panose="020B0604030504040204" pitchFamily="34" charset="0"/>
                <a:ea typeface="Verdana" panose="020B0604030504040204" pitchFamily="34" charset="0"/>
                <a:cs typeface="Verdana" panose="020B0604030504040204" pitchFamily="34" charset="0"/>
              </a:endParaRPr>
            </a:p>
          </p:txBody>
        </p:sp>
      </p:grpSp>
      <p:sp>
        <p:nvSpPr>
          <p:cNvPr id="2" name="Slayt Numarası Yer Tutucusu 1"/>
          <p:cNvSpPr>
            <a:spLocks noGrp="1"/>
          </p:cNvSpPr>
          <p:nvPr>
            <p:ph type="sldNum" sz="quarter" idx="12"/>
          </p:nvPr>
        </p:nvSpPr>
        <p:spPr>
          <a:xfrm>
            <a:off x="9184026" y="6356350"/>
            <a:ext cx="2743200" cy="365125"/>
          </a:xfrm>
        </p:spPr>
        <p:txBody>
          <a:bodyPr/>
          <a:lstStyle/>
          <a:p>
            <a:fld id="{F3AC640D-BA70-4E29-8800-8AD267750801}" type="slidenum">
              <a:rPr lang="tr-TR" smtClean="0">
                <a:latin typeface="Verdana" panose="020B0604030504040204" pitchFamily="34" charset="0"/>
                <a:ea typeface="Verdana" panose="020B0604030504040204" pitchFamily="34" charset="0"/>
                <a:cs typeface="Verdana" panose="020B0604030504040204" pitchFamily="34" charset="0"/>
              </a:rPr>
              <a:t>17</a:t>
            </a:fld>
            <a:endParaRPr lang="tr-TR"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61461518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21575" y="2108240"/>
            <a:ext cx="10515600" cy="3444644"/>
          </a:xfrm>
        </p:spPr>
        <p:txBody>
          <a:bodyPr>
            <a:normAutofit/>
          </a:bodyPr>
          <a:lstStyle/>
          <a:p>
            <a:pPr marL="0" indent="0" algn="just">
              <a:buNone/>
            </a:pPr>
            <a:r>
              <a:rPr lang="tr-TR" sz="2200" dirty="0">
                <a:latin typeface="Verdana" panose="020B0604030504040204" pitchFamily="34" charset="0"/>
                <a:ea typeface="Verdana" panose="020B0604030504040204" pitchFamily="34" charset="0"/>
                <a:cs typeface="Verdana" panose="020B0604030504040204" pitchFamily="34" charset="0"/>
              </a:rPr>
              <a:t>Konteynerin birden fazla tarafça doldurulması ve/veya konteynerin içerisinde birden fazla tarafa ait yükün bulunduğu </a:t>
            </a:r>
            <a:r>
              <a:rPr lang="tr-TR" sz="2200" b="1" dirty="0" err="1">
                <a:latin typeface="Verdana" panose="020B0604030504040204" pitchFamily="34" charset="0"/>
                <a:ea typeface="Verdana" panose="020B0604030504040204" pitchFamily="34" charset="0"/>
                <a:cs typeface="Verdana" panose="020B0604030504040204" pitchFamily="34" charset="0"/>
              </a:rPr>
              <a:t>parsiyel</a:t>
            </a:r>
            <a:r>
              <a:rPr lang="tr-TR" sz="2200" b="1" dirty="0">
                <a:latin typeface="Verdana" panose="020B0604030504040204" pitchFamily="34" charset="0"/>
                <a:ea typeface="Verdana" panose="020B0604030504040204" pitchFamily="34" charset="0"/>
                <a:cs typeface="Verdana" panose="020B0604030504040204" pitchFamily="34" charset="0"/>
              </a:rPr>
              <a:t> yüklemelerin söz konusu olduğu durumlarda</a:t>
            </a:r>
            <a:r>
              <a:rPr lang="tr-TR" sz="2200" dirty="0">
                <a:latin typeface="Verdana" panose="020B0604030504040204" pitchFamily="34" charset="0"/>
                <a:ea typeface="Verdana" panose="020B0604030504040204" pitchFamily="34" charset="0"/>
                <a:cs typeface="Verdana" panose="020B0604030504040204" pitchFamily="34" charset="0"/>
              </a:rPr>
              <a:t>, konteynerin brüt ağırlığı, </a:t>
            </a:r>
            <a:r>
              <a:rPr lang="tr-TR" sz="2200" dirty="0" smtClean="0">
                <a:latin typeface="Verdana" panose="020B0604030504040204" pitchFamily="34" charset="0"/>
                <a:ea typeface="Verdana" panose="020B0604030504040204" pitchFamily="34" charset="0"/>
                <a:cs typeface="Verdana" panose="020B0604030504040204" pitchFamily="34" charset="0"/>
              </a:rPr>
              <a:t>yükleten </a:t>
            </a:r>
            <a:r>
              <a:rPr lang="tr-TR" sz="2200" dirty="0">
                <a:latin typeface="Verdana" panose="020B0604030504040204" pitchFamily="34" charset="0"/>
                <a:ea typeface="Verdana" panose="020B0604030504040204" pitchFamily="34" charset="0"/>
                <a:cs typeface="Verdana" panose="020B0604030504040204" pitchFamily="34" charset="0"/>
              </a:rPr>
              <a:t>veya yükleten niteliğine haiz taşıma işleri </a:t>
            </a:r>
            <a:r>
              <a:rPr lang="tr-TR" sz="2200" dirty="0" err="1">
                <a:latin typeface="Verdana" panose="020B0604030504040204" pitchFamily="34" charset="0"/>
                <a:ea typeface="Verdana" panose="020B0604030504040204" pitchFamily="34" charset="0"/>
                <a:cs typeface="Verdana" panose="020B0604030504040204" pitchFamily="34" charset="0"/>
              </a:rPr>
              <a:t>organizatorü</a:t>
            </a:r>
            <a:r>
              <a:rPr lang="tr-TR" sz="2200" dirty="0">
                <a:latin typeface="Verdana" panose="020B0604030504040204" pitchFamily="34" charset="0"/>
                <a:ea typeface="Verdana" panose="020B0604030504040204" pitchFamily="34" charset="0"/>
                <a:cs typeface="Verdana" panose="020B0604030504040204" pitchFamily="34" charset="0"/>
              </a:rPr>
              <a:t> tarafından, bu Yönergede belirtilen yöntemlerden uygun olan biriyle tespit edilerek doğrulanır. </a:t>
            </a:r>
            <a:endParaRPr lang="tr-TR" sz="2200" dirty="0" smtClean="0">
              <a:latin typeface="Verdana" panose="020B0604030504040204" pitchFamily="34" charset="0"/>
              <a:ea typeface="Verdana" panose="020B0604030504040204" pitchFamily="34" charset="0"/>
              <a:cs typeface="Verdana" panose="020B0604030504040204" pitchFamily="34" charset="0"/>
            </a:endParaRPr>
          </a:p>
          <a:p>
            <a:pPr marL="0" indent="0" algn="just">
              <a:buNone/>
            </a:pPr>
            <a:r>
              <a:rPr lang="tr-TR" sz="2400" i="1" dirty="0">
                <a:latin typeface="Verdana" panose="020B0604030504040204" pitchFamily="34" charset="0"/>
                <a:ea typeface="Verdana" panose="020B0604030504040204" pitchFamily="34" charset="0"/>
                <a:cs typeface="Verdana" panose="020B0604030504040204" pitchFamily="34" charset="0"/>
              </a:rPr>
              <a:t> </a:t>
            </a:r>
            <a:r>
              <a:rPr lang="tr-TR" sz="2400" i="1" dirty="0" smtClean="0">
                <a:latin typeface="Verdana" panose="020B0604030504040204" pitchFamily="34" charset="0"/>
                <a:ea typeface="Verdana" panose="020B0604030504040204" pitchFamily="34" charset="0"/>
                <a:cs typeface="Verdana" panose="020B0604030504040204" pitchFamily="34" charset="0"/>
              </a:rPr>
              <a:t>                                                                            </a:t>
            </a:r>
            <a:r>
              <a:rPr lang="tr-TR" sz="2000" i="1" dirty="0" smtClean="0">
                <a:latin typeface="Verdana" panose="020B0604030504040204" pitchFamily="34" charset="0"/>
                <a:ea typeface="Verdana" panose="020B0604030504040204" pitchFamily="34" charset="0"/>
                <a:cs typeface="Verdana" panose="020B0604030504040204" pitchFamily="34" charset="0"/>
              </a:rPr>
              <a:t>(madde 5.2)</a:t>
            </a:r>
            <a:endParaRPr lang="tr-TR" sz="2000" i="1" dirty="0">
              <a:latin typeface="Verdana" panose="020B0604030504040204" pitchFamily="34" charset="0"/>
              <a:ea typeface="Verdana" panose="020B0604030504040204" pitchFamily="34" charset="0"/>
              <a:cs typeface="Verdana" panose="020B0604030504040204" pitchFamily="34" charset="0"/>
            </a:endParaRPr>
          </a:p>
        </p:txBody>
      </p:sp>
      <p:sp>
        <p:nvSpPr>
          <p:cNvPr id="4" name="Slayt Numarası Yer Tutucusu 3"/>
          <p:cNvSpPr>
            <a:spLocks noGrp="1"/>
          </p:cNvSpPr>
          <p:nvPr>
            <p:ph type="sldNum" sz="quarter" idx="12"/>
          </p:nvPr>
        </p:nvSpPr>
        <p:spPr>
          <a:xfrm>
            <a:off x="9310255" y="6356350"/>
            <a:ext cx="2743200" cy="365125"/>
          </a:xfrm>
        </p:spPr>
        <p:txBody>
          <a:bodyPr/>
          <a:lstStyle/>
          <a:p>
            <a:fld id="{F3AC640D-BA70-4E29-8800-8AD267750801}" type="slidenum">
              <a:rPr lang="tr-TR" smtClean="0">
                <a:latin typeface="Verdana" panose="020B0604030504040204" pitchFamily="34" charset="0"/>
                <a:ea typeface="Verdana" panose="020B0604030504040204" pitchFamily="34" charset="0"/>
                <a:cs typeface="Verdana" panose="020B0604030504040204" pitchFamily="34" charset="0"/>
              </a:rPr>
              <a:t>18</a:t>
            </a:fld>
            <a:endParaRPr lang="tr-TR" dirty="0">
              <a:latin typeface="Verdana" panose="020B0604030504040204" pitchFamily="34" charset="0"/>
              <a:ea typeface="Verdana" panose="020B0604030504040204" pitchFamily="34" charset="0"/>
              <a:cs typeface="Verdana" panose="020B0604030504040204" pitchFamily="34" charset="0"/>
            </a:endParaRPr>
          </a:p>
        </p:txBody>
      </p:sp>
      <p:grpSp>
        <p:nvGrpSpPr>
          <p:cNvPr id="6" name="Grup 5"/>
          <p:cNvGrpSpPr/>
          <p:nvPr/>
        </p:nvGrpSpPr>
        <p:grpSpPr>
          <a:xfrm>
            <a:off x="149629" y="144926"/>
            <a:ext cx="11903826" cy="941965"/>
            <a:chOff x="860" y="1423522"/>
            <a:chExt cx="2073080" cy="1815196"/>
          </a:xfrm>
        </p:grpSpPr>
        <p:sp>
          <p:nvSpPr>
            <p:cNvPr id="7" name="Yuvarlatılmış Dikdörtgen 6"/>
            <p:cNvSpPr/>
            <p:nvPr/>
          </p:nvSpPr>
          <p:spPr>
            <a:xfrm>
              <a:off x="860" y="1423522"/>
              <a:ext cx="2073080" cy="1815196"/>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8" name="Yuvarlatılmış Dikdörtgen 4"/>
            <p:cNvSpPr/>
            <p:nvPr/>
          </p:nvSpPr>
          <p:spPr>
            <a:xfrm>
              <a:off x="89471" y="1450007"/>
              <a:ext cx="1895858" cy="163797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a:r>
                <a:rPr lang="tr-TR" sz="3200" b="1" dirty="0" smtClean="0">
                  <a:latin typeface="Verdana" panose="020B0604030504040204" pitchFamily="34" charset="0"/>
                  <a:ea typeface="Verdana" panose="020B0604030504040204" pitchFamily="34" charset="0"/>
                  <a:cs typeface="Verdana" panose="020B0604030504040204" pitchFamily="34" charset="0"/>
                </a:rPr>
                <a:t>GENEL KURALLAR </a:t>
              </a:r>
              <a:r>
                <a:rPr lang="tr-TR" sz="2200" b="1" i="1" dirty="0" smtClean="0">
                  <a:latin typeface="Verdana" panose="020B0604030504040204" pitchFamily="34" charset="0"/>
                  <a:ea typeface="Verdana" panose="020B0604030504040204" pitchFamily="34" charset="0"/>
                  <a:cs typeface="Verdana" panose="020B0604030504040204" pitchFamily="34" charset="0"/>
                </a:rPr>
                <a:t>(madde 5) </a:t>
              </a:r>
            </a:p>
          </p:txBody>
        </p:sp>
      </p:grpSp>
    </p:spTree>
    <p:extLst>
      <p:ext uri="{BB962C8B-B14F-4D97-AF65-F5344CB8AC3E}">
        <p14:creationId xmlns:p14="http://schemas.microsoft.com/office/powerpoint/2010/main" val="40689563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21575" y="1778925"/>
            <a:ext cx="10515600" cy="4272740"/>
          </a:xfrm>
        </p:spPr>
        <p:txBody>
          <a:bodyPr>
            <a:normAutofit fontScale="92500" lnSpcReduction="10000"/>
          </a:bodyPr>
          <a:lstStyle/>
          <a:p>
            <a:pPr marL="0" indent="0" algn="just">
              <a:buNone/>
            </a:pPr>
            <a:r>
              <a:rPr lang="tr-TR" sz="2400" dirty="0" smtClean="0">
                <a:latin typeface="Verdana" panose="020B0604030504040204" pitchFamily="34" charset="0"/>
                <a:ea typeface="Verdana" panose="020B0604030504040204" pitchFamily="34" charset="0"/>
                <a:cs typeface="Verdana" panose="020B0604030504040204" pitchFamily="34" charset="0"/>
              </a:rPr>
              <a:t>Dolu </a:t>
            </a:r>
            <a:r>
              <a:rPr lang="tr-TR" sz="2400" dirty="0">
                <a:latin typeface="Verdana" panose="020B0604030504040204" pitchFamily="34" charset="0"/>
                <a:ea typeface="Verdana" panose="020B0604030504040204" pitchFamily="34" charset="0"/>
                <a:cs typeface="Verdana" panose="020B0604030504040204" pitchFamily="34" charset="0"/>
              </a:rPr>
              <a:t>konteynerin </a:t>
            </a:r>
            <a:r>
              <a:rPr lang="tr-TR" sz="2400" b="1" dirty="0" smtClean="0">
                <a:latin typeface="Verdana" panose="020B0604030504040204" pitchFamily="34" charset="0"/>
                <a:ea typeface="Verdana" panose="020B0604030504040204" pitchFamily="34" charset="0"/>
                <a:cs typeface="Verdana" panose="020B0604030504040204" pitchFamily="34" charset="0"/>
              </a:rPr>
              <a:t>DBA, DBA</a:t>
            </a:r>
            <a:r>
              <a:rPr lang="tr-TR" sz="2400" dirty="0" smtClean="0">
                <a:latin typeface="Verdana" panose="020B0604030504040204" pitchFamily="34" charset="0"/>
                <a:ea typeface="Verdana" panose="020B0604030504040204" pitchFamily="34" charset="0"/>
                <a:cs typeface="Verdana" panose="020B0604030504040204" pitchFamily="34" charset="0"/>
              </a:rPr>
              <a:t> </a:t>
            </a:r>
            <a:r>
              <a:rPr lang="tr-TR" sz="2400" b="1" dirty="0">
                <a:latin typeface="Verdana" panose="020B0604030504040204" pitchFamily="34" charset="0"/>
                <a:ea typeface="Verdana" panose="020B0604030504040204" pitchFamily="34" charset="0"/>
                <a:cs typeface="Verdana" panose="020B0604030504040204" pitchFamily="34" charset="0"/>
              </a:rPr>
              <a:t>belgesinde</a:t>
            </a:r>
            <a:r>
              <a:rPr lang="tr-TR" sz="2400" dirty="0">
                <a:latin typeface="Verdana" panose="020B0604030504040204" pitchFamily="34" charset="0"/>
                <a:ea typeface="Verdana" panose="020B0604030504040204" pitchFamily="34" charset="0"/>
                <a:cs typeface="Verdana" panose="020B0604030504040204" pitchFamily="34" charset="0"/>
              </a:rPr>
              <a:t> </a:t>
            </a:r>
            <a:r>
              <a:rPr lang="tr-TR" sz="2400" b="1" dirty="0">
                <a:latin typeface="Verdana" panose="020B0604030504040204" pitchFamily="34" charset="0"/>
                <a:ea typeface="Verdana" panose="020B0604030504040204" pitchFamily="34" charset="0"/>
                <a:cs typeface="Verdana" panose="020B0604030504040204" pitchFamily="34" charset="0"/>
              </a:rPr>
              <a:t>açıkça belirtilir.</a:t>
            </a:r>
            <a:r>
              <a:rPr lang="tr-TR" sz="2400" dirty="0">
                <a:latin typeface="Verdana" panose="020B0604030504040204" pitchFamily="34" charset="0"/>
                <a:ea typeface="Verdana" panose="020B0604030504040204" pitchFamily="34" charset="0"/>
                <a:cs typeface="Verdana" panose="020B0604030504040204" pitchFamily="34" charset="0"/>
              </a:rPr>
              <a:t> Bu </a:t>
            </a:r>
            <a:r>
              <a:rPr lang="tr-TR" sz="2400" dirty="0" smtClean="0">
                <a:latin typeface="Verdana" panose="020B0604030504040204" pitchFamily="34" charset="0"/>
                <a:ea typeface="Verdana" panose="020B0604030504040204" pitchFamily="34" charset="0"/>
                <a:cs typeface="Verdana" panose="020B0604030504040204" pitchFamily="34" charset="0"/>
              </a:rPr>
              <a:t>belge, </a:t>
            </a:r>
            <a:r>
              <a:rPr lang="tr-TR" sz="2400" dirty="0">
                <a:latin typeface="Verdana" panose="020B0604030504040204" pitchFamily="34" charset="0"/>
                <a:ea typeface="Verdana" panose="020B0604030504040204" pitchFamily="34" charset="0"/>
                <a:cs typeface="Verdana" panose="020B0604030504040204" pitchFamily="34" charset="0"/>
              </a:rPr>
              <a:t>yükleten veya yükletenin yetkilendirdiği 3. şahıs tarafından düzenlenip onaylanarak taşıyana ve kıyı tesisi işleticisine gönderilir. </a:t>
            </a:r>
            <a:endParaRPr lang="tr-TR" sz="2400" dirty="0" smtClean="0">
              <a:latin typeface="Verdana" panose="020B0604030504040204" pitchFamily="34" charset="0"/>
              <a:ea typeface="Verdana" panose="020B0604030504040204" pitchFamily="34" charset="0"/>
              <a:cs typeface="Verdana" panose="020B0604030504040204" pitchFamily="34" charset="0"/>
            </a:endParaRPr>
          </a:p>
          <a:p>
            <a:pPr marL="0" indent="0" algn="just">
              <a:buNone/>
            </a:pPr>
            <a:endParaRPr lang="tr-TR" sz="2400" dirty="0" smtClean="0">
              <a:latin typeface="Verdana" panose="020B0604030504040204" pitchFamily="34" charset="0"/>
              <a:ea typeface="Verdana" panose="020B0604030504040204" pitchFamily="34" charset="0"/>
              <a:cs typeface="Verdana" panose="020B0604030504040204" pitchFamily="34" charset="0"/>
            </a:endParaRPr>
          </a:p>
          <a:p>
            <a:pPr marL="0" indent="0" algn="just">
              <a:buNone/>
            </a:pPr>
            <a:r>
              <a:rPr lang="tr-TR" sz="2400" dirty="0" smtClean="0">
                <a:latin typeface="Verdana" panose="020B0604030504040204" pitchFamily="34" charset="0"/>
                <a:ea typeface="Verdana" panose="020B0604030504040204" pitchFamily="34" charset="0"/>
                <a:cs typeface="Verdana" panose="020B0604030504040204" pitchFamily="34" charset="0"/>
              </a:rPr>
              <a:t>DBA belgesi, </a:t>
            </a:r>
            <a:r>
              <a:rPr lang="tr-TR" sz="2400" dirty="0">
                <a:latin typeface="Verdana" panose="020B0604030504040204" pitchFamily="34" charset="0"/>
                <a:ea typeface="Verdana" panose="020B0604030504040204" pitchFamily="34" charset="0"/>
                <a:cs typeface="Verdana" panose="020B0604030504040204" pitchFamily="34" charset="0"/>
              </a:rPr>
              <a:t>taşıyana gönderilen taşıma talimatının bir parçası olabileceği gibi tartı istasyonu operatörü tarafından düzenlenen tartı fişi gibi ayrı bir bildirim şeklinde de olabilir. </a:t>
            </a:r>
            <a:endParaRPr lang="tr-TR" sz="2400" dirty="0" smtClean="0">
              <a:latin typeface="Verdana" panose="020B0604030504040204" pitchFamily="34" charset="0"/>
              <a:ea typeface="Verdana" panose="020B0604030504040204" pitchFamily="34" charset="0"/>
              <a:cs typeface="Verdana" panose="020B0604030504040204" pitchFamily="34" charset="0"/>
            </a:endParaRPr>
          </a:p>
          <a:p>
            <a:pPr marL="0" indent="0" algn="just">
              <a:buNone/>
            </a:pPr>
            <a:endParaRPr lang="tr-TR" sz="2400" dirty="0">
              <a:latin typeface="Verdana" panose="020B0604030504040204" pitchFamily="34" charset="0"/>
              <a:ea typeface="Verdana" panose="020B0604030504040204" pitchFamily="34" charset="0"/>
              <a:cs typeface="Verdana" panose="020B0604030504040204" pitchFamily="34" charset="0"/>
            </a:endParaRPr>
          </a:p>
          <a:p>
            <a:pPr marL="0" indent="0" algn="just">
              <a:buNone/>
            </a:pPr>
            <a:r>
              <a:rPr lang="tr-TR" sz="2400" dirty="0" smtClean="0">
                <a:latin typeface="Verdana" panose="020B0604030504040204" pitchFamily="34" charset="0"/>
                <a:ea typeface="Verdana" panose="020B0604030504040204" pitchFamily="34" charset="0"/>
                <a:cs typeface="Verdana" panose="020B0604030504040204" pitchFamily="34" charset="0"/>
              </a:rPr>
              <a:t>DBA </a:t>
            </a:r>
            <a:r>
              <a:rPr lang="tr-TR" sz="2400" dirty="0">
                <a:latin typeface="Verdana" panose="020B0604030504040204" pitchFamily="34" charset="0"/>
                <a:ea typeface="Verdana" panose="020B0604030504040204" pitchFamily="34" charset="0"/>
                <a:cs typeface="Verdana" panose="020B0604030504040204" pitchFamily="34" charset="0"/>
              </a:rPr>
              <a:t>belgesi </a:t>
            </a:r>
            <a:r>
              <a:rPr lang="tr-TR" sz="2400" b="1" dirty="0">
                <a:latin typeface="Verdana" panose="020B0604030504040204" pitchFamily="34" charset="0"/>
                <a:ea typeface="Verdana" panose="020B0604030504040204" pitchFamily="34" charset="0"/>
                <a:cs typeface="Verdana" panose="020B0604030504040204" pitchFamily="34" charset="0"/>
              </a:rPr>
              <a:t>yükleten veya </a:t>
            </a:r>
            <a:r>
              <a:rPr lang="tr-TR" sz="2400" b="1" dirty="0" smtClean="0">
                <a:latin typeface="Verdana" panose="020B0604030504040204" pitchFamily="34" charset="0"/>
                <a:ea typeface="Verdana" panose="020B0604030504040204" pitchFamily="34" charset="0"/>
                <a:cs typeface="Verdana" panose="020B0604030504040204" pitchFamily="34" charset="0"/>
              </a:rPr>
              <a:t>yükletenin yetkilendirdiği </a:t>
            </a:r>
            <a:r>
              <a:rPr lang="tr-TR" sz="2400" b="1" dirty="0">
                <a:latin typeface="Verdana" panose="020B0604030504040204" pitchFamily="34" charset="0"/>
                <a:ea typeface="Verdana" panose="020B0604030504040204" pitchFamily="34" charset="0"/>
                <a:cs typeface="Verdana" panose="020B0604030504040204" pitchFamily="34" charset="0"/>
              </a:rPr>
              <a:t>kişi </a:t>
            </a:r>
            <a:r>
              <a:rPr lang="tr-TR" sz="2400" dirty="0">
                <a:latin typeface="Verdana" panose="020B0604030504040204" pitchFamily="34" charset="0"/>
                <a:ea typeface="Verdana" panose="020B0604030504040204" pitchFamily="34" charset="0"/>
                <a:cs typeface="Verdana" panose="020B0604030504040204" pitchFamily="34" charset="0"/>
              </a:rPr>
              <a:t>tarafından imzalanır. </a:t>
            </a:r>
            <a:endParaRPr lang="tr-TR" sz="2400" dirty="0" smtClean="0">
              <a:latin typeface="Verdana" panose="020B0604030504040204" pitchFamily="34" charset="0"/>
              <a:ea typeface="Verdana" panose="020B0604030504040204" pitchFamily="34" charset="0"/>
              <a:cs typeface="Verdana" panose="020B0604030504040204" pitchFamily="34" charset="0"/>
            </a:endParaRPr>
          </a:p>
          <a:p>
            <a:pPr marL="0" indent="0" algn="just">
              <a:buNone/>
            </a:pPr>
            <a:r>
              <a:rPr lang="tr-TR" sz="2400" i="1" dirty="0">
                <a:latin typeface="Verdana" panose="020B0604030504040204" pitchFamily="34" charset="0"/>
                <a:ea typeface="Verdana" panose="020B0604030504040204" pitchFamily="34" charset="0"/>
                <a:cs typeface="Verdana" panose="020B0604030504040204" pitchFamily="34" charset="0"/>
              </a:rPr>
              <a:t> </a:t>
            </a:r>
            <a:r>
              <a:rPr lang="tr-TR" sz="2400" i="1" dirty="0" smtClean="0">
                <a:latin typeface="Verdana" panose="020B0604030504040204" pitchFamily="34" charset="0"/>
                <a:ea typeface="Verdana" panose="020B0604030504040204" pitchFamily="34" charset="0"/>
                <a:cs typeface="Verdana" panose="020B0604030504040204" pitchFamily="34" charset="0"/>
              </a:rPr>
              <a:t>                                                                                     </a:t>
            </a:r>
            <a:endParaRPr lang="tr-TR" sz="2400" i="1" dirty="0">
              <a:latin typeface="Verdana" panose="020B0604030504040204" pitchFamily="34" charset="0"/>
              <a:ea typeface="Verdana" panose="020B0604030504040204" pitchFamily="34" charset="0"/>
              <a:cs typeface="Verdana" panose="020B0604030504040204" pitchFamily="34" charset="0"/>
            </a:endParaRPr>
          </a:p>
          <a:p>
            <a:pPr marL="0" indent="0" algn="just">
              <a:buNone/>
            </a:pPr>
            <a:r>
              <a:rPr lang="tr-TR" sz="2400" i="1" dirty="0" smtClean="0">
                <a:latin typeface="Verdana" panose="020B0604030504040204" pitchFamily="34" charset="0"/>
                <a:ea typeface="Verdana" panose="020B0604030504040204" pitchFamily="34" charset="0"/>
                <a:cs typeface="Verdana" panose="020B0604030504040204" pitchFamily="34" charset="0"/>
              </a:rPr>
              <a:t>                                                                                       </a:t>
            </a:r>
            <a:r>
              <a:rPr lang="tr-TR" sz="2200" i="1" dirty="0" smtClean="0">
                <a:latin typeface="Verdana" panose="020B0604030504040204" pitchFamily="34" charset="0"/>
                <a:ea typeface="Verdana" panose="020B0604030504040204" pitchFamily="34" charset="0"/>
                <a:cs typeface="Verdana" panose="020B0604030504040204" pitchFamily="34" charset="0"/>
              </a:rPr>
              <a:t>(madde 5.3)</a:t>
            </a:r>
            <a:endParaRPr lang="tr-TR" sz="2200" i="1" dirty="0">
              <a:latin typeface="Verdana" panose="020B0604030504040204" pitchFamily="34" charset="0"/>
              <a:ea typeface="Verdana" panose="020B0604030504040204" pitchFamily="34" charset="0"/>
              <a:cs typeface="Verdana" panose="020B0604030504040204" pitchFamily="34" charset="0"/>
            </a:endParaRPr>
          </a:p>
        </p:txBody>
      </p:sp>
      <p:sp>
        <p:nvSpPr>
          <p:cNvPr id="4" name="Slayt Numarası Yer Tutucusu 3"/>
          <p:cNvSpPr>
            <a:spLocks noGrp="1"/>
          </p:cNvSpPr>
          <p:nvPr>
            <p:ph type="sldNum" sz="quarter" idx="12"/>
          </p:nvPr>
        </p:nvSpPr>
        <p:spPr>
          <a:xfrm>
            <a:off x="9092739" y="6339725"/>
            <a:ext cx="2743200" cy="365125"/>
          </a:xfrm>
        </p:spPr>
        <p:txBody>
          <a:bodyPr/>
          <a:lstStyle/>
          <a:p>
            <a:fld id="{F3AC640D-BA70-4E29-8800-8AD267750801}" type="slidenum">
              <a:rPr lang="tr-TR" smtClean="0">
                <a:latin typeface="Verdana" panose="020B0604030504040204" pitchFamily="34" charset="0"/>
                <a:ea typeface="Verdana" panose="020B0604030504040204" pitchFamily="34" charset="0"/>
                <a:cs typeface="Verdana" panose="020B0604030504040204" pitchFamily="34" charset="0"/>
              </a:rPr>
              <a:t>19</a:t>
            </a:fld>
            <a:endParaRPr lang="tr-TR">
              <a:latin typeface="Verdana" panose="020B0604030504040204" pitchFamily="34" charset="0"/>
              <a:ea typeface="Verdana" panose="020B0604030504040204" pitchFamily="34" charset="0"/>
              <a:cs typeface="Verdana" panose="020B0604030504040204" pitchFamily="34" charset="0"/>
            </a:endParaRPr>
          </a:p>
        </p:txBody>
      </p:sp>
      <p:grpSp>
        <p:nvGrpSpPr>
          <p:cNvPr id="9" name="Grup 8"/>
          <p:cNvGrpSpPr/>
          <p:nvPr/>
        </p:nvGrpSpPr>
        <p:grpSpPr>
          <a:xfrm>
            <a:off x="149629" y="144926"/>
            <a:ext cx="11903826" cy="941965"/>
            <a:chOff x="860" y="1423522"/>
            <a:chExt cx="2073080" cy="1815196"/>
          </a:xfrm>
        </p:grpSpPr>
        <p:sp>
          <p:nvSpPr>
            <p:cNvPr id="10" name="Yuvarlatılmış Dikdörtgen 9"/>
            <p:cNvSpPr/>
            <p:nvPr/>
          </p:nvSpPr>
          <p:spPr>
            <a:xfrm>
              <a:off x="860" y="1423522"/>
              <a:ext cx="2073080" cy="1815196"/>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1" name="Yuvarlatılmış Dikdörtgen 4"/>
            <p:cNvSpPr/>
            <p:nvPr/>
          </p:nvSpPr>
          <p:spPr>
            <a:xfrm>
              <a:off x="89471" y="1450007"/>
              <a:ext cx="1895858" cy="163797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a:r>
                <a:rPr lang="tr-TR" sz="3200" b="1" dirty="0" smtClean="0">
                  <a:latin typeface="Verdana" panose="020B0604030504040204" pitchFamily="34" charset="0"/>
                  <a:ea typeface="Verdana" panose="020B0604030504040204" pitchFamily="34" charset="0"/>
                  <a:cs typeface="Verdana" panose="020B0604030504040204" pitchFamily="34" charset="0"/>
                </a:rPr>
                <a:t>GENEL KURALLAR </a:t>
              </a:r>
              <a:r>
                <a:rPr lang="tr-TR" sz="2200" b="1" i="1" dirty="0" smtClean="0">
                  <a:latin typeface="Verdana" panose="020B0604030504040204" pitchFamily="34" charset="0"/>
                  <a:ea typeface="Verdana" panose="020B0604030504040204" pitchFamily="34" charset="0"/>
                  <a:cs typeface="Verdana" panose="020B0604030504040204" pitchFamily="34" charset="0"/>
                </a:rPr>
                <a:t>(madde 5) </a:t>
              </a:r>
            </a:p>
          </p:txBody>
        </p:sp>
      </p:grpSp>
    </p:spTree>
    <p:extLst>
      <p:ext uri="{BB962C8B-B14F-4D97-AF65-F5344CB8AC3E}">
        <p14:creationId xmlns:p14="http://schemas.microsoft.com/office/powerpoint/2010/main" val="28630841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29072" y="1530806"/>
            <a:ext cx="10515600" cy="871433"/>
          </a:xfrm>
        </p:spPr>
        <p:txBody>
          <a:bodyPr>
            <a:normAutofit/>
          </a:bodyPr>
          <a:lstStyle/>
          <a:p>
            <a:pPr marL="0" indent="0" algn="ctr">
              <a:buNone/>
            </a:pPr>
            <a:r>
              <a:rPr lang="tr-TR" dirty="0" smtClean="0">
                <a:latin typeface="Verdana" panose="020B0604030504040204" pitchFamily="34" charset="0"/>
                <a:ea typeface="Verdana" panose="020B0604030504040204" pitchFamily="34" charset="0"/>
                <a:cs typeface="Verdana" panose="020B0604030504040204" pitchFamily="34" charset="0"/>
              </a:rPr>
              <a:t>Dolu konteynerlerin bürüt ağırlığının tespit edilerek doğrulanması zorunludur  … </a:t>
            </a:r>
            <a:endParaRPr lang="tr-TR" dirty="0">
              <a:latin typeface="Verdana" panose="020B0604030504040204" pitchFamily="34" charset="0"/>
              <a:ea typeface="Verdana" panose="020B0604030504040204" pitchFamily="34" charset="0"/>
              <a:cs typeface="Verdana" panose="020B0604030504040204" pitchFamily="34" charset="0"/>
            </a:endParaRPr>
          </a:p>
        </p:txBody>
      </p:sp>
      <p:sp>
        <p:nvSpPr>
          <p:cNvPr id="6" name="İçerik Yer Tutucusu 2"/>
          <p:cNvSpPr txBox="1">
            <a:spLocks/>
          </p:cNvSpPr>
          <p:nvPr/>
        </p:nvSpPr>
        <p:spPr>
          <a:xfrm>
            <a:off x="169407" y="4748914"/>
            <a:ext cx="3999638" cy="196185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tr-TR" sz="2000" dirty="0" smtClean="0">
                <a:latin typeface="Verdana" panose="020B0604030504040204" pitchFamily="34" charset="0"/>
                <a:ea typeface="Verdana" panose="020B0604030504040204" pitchFamily="34" charset="0"/>
                <a:cs typeface="Verdana" panose="020B0604030504040204" pitchFamily="34" charset="0"/>
              </a:rPr>
              <a:t>SOLAS</a:t>
            </a:r>
            <a:r>
              <a:rPr lang="tr-TR" sz="2000" dirty="0">
                <a:latin typeface="Verdana" panose="020B0604030504040204" pitchFamily="34" charset="0"/>
                <a:ea typeface="Verdana" panose="020B0604030504040204" pitchFamily="34" charset="0"/>
                <a:cs typeface="Verdana" panose="020B0604030504040204" pitchFamily="34" charset="0"/>
              </a:rPr>
              <a:t> </a:t>
            </a:r>
            <a:r>
              <a:rPr lang="tr-TR" sz="2000" dirty="0" smtClean="0">
                <a:latin typeface="Verdana" panose="020B0604030504040204" pitchFamily="34" charset="0"/>
                <a:ea typeface="Verdana" panose="020B0604030504040204" pitchFamily="34" charset="0"/>
                <a:cs typeface="Verdana" panose="020B0604030504040204" pitchFamily="34" charset="0"/>
              </a:rPr>
              <a:t>74 Bölüm VI,    Kısım A</a:t>
            </a:r>
            <a:r>
              <a:rPr lang="tr-TR" sz="2000" dirty="0">
                <a:latin typeface="Verdana" panose="020B0604030504040204" pitchFamily="34" charset="0"/>
                <a:ea typeface="Verdana" panose="020B0604030504040204" pitchFamily="34" charset="0"/>
                <a:cs typeface="Verdana" panose="020B0604030504040204" pitchFamily="34" charset="0"/>
              </a:rPr>
              <a:t>,</a:t>
            </a:r>
            <a:r>
              <a:rPr lang="tr-TR" sz="2000" dirty="0" smtClean="0">
                <a:latin typeface="Verdana" panose="020B0604030504040204" pitchFamily="34" charset="0"/>
                <a:ea typeface="Verdana" panose="020B0604030504040204" pitchFamily="34" charset="0"/>
                <a:cs typeface="Verdana" panose="020B0604030504040204" pitchFamily="34" charset="0"/>
              </a:rPr>
              <a:t> Kural 2   </a:t>
            </a:r>
          </a:p>
          <a:p>
            <a:pPr algn="just"/>
            <a:r>
              <a:rPr lang="tr-TR" sz="2000" dirty="0">
                <a:latin typeface="Verdana" panose="020B0604030504040204" pitchFamily="34" charset="0"/>
                <a:ea typeface="Verdana" panose="020B0604030504040204" pitchFamily="34" charset="0"/>
                <a:cs typeface="Verdana" panose="020B0604030504040204" pitchFamily="34" charset="0"/>
              </a:rPr>
              <a:t>Denizyoluyla Taşınacak Dolu Konteynerlerin Brüt Ağırlıklarının Tespiti Ve Bildirimi Hakkında Yönerge </a:t>
            </a:r>
          </a:p>
          <a:p>
            <a:endParaRPr lang="tr-TR" sz="2400" dirty="0"/>
          </a:p>
        </p:txBody>
      </p:sp>
      <p:sp>
        <p:nvSpPr>
          <p:cNvPr id="7" name="İçerik Yer Tutucusu 2"/>
          <p:cNvSpPr txBox="1">
            <a:spLocks/>
          </p:cNvSpPr>
          <p:nvPr/>
        </p:nvSpPr>
        <p:spPr>
          <a:xfrm>
            <a:off x="8421337" y="4818054"/>
            <a:ext cx="3429012" cy="62663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tr-TR" sz="2000" dirty="0" smtClean="0">
                <a:latin typeface="Verdana" panose="020B0604030504040204" pitchFamily="34" charset="0"/>
                <a:ea typeface="Verdana" panose="020B0604030504040204" pitchFamily="34" charset="0"/>
                <a:cs typeface="Verdana" panose="020B0604030504040204" pitchFamily="34" charset="0"/>
              </a:rPr>
              <a:t>1 Temmuz 2016   </a:t>
            </a:r>
            <a:endParaRPr lang="tr-TR" sz="2000" dirty="0">
              <a:latin typeface="Verdana" panose="020B0604030504040204" pitchFamily="34" charset="0"/>
              <a:ea typeface="Verdana" panose="020B0604030504040204" pitchFamily="34" charset="0"/>
              <a:cs typeface="Verdana" panose="020B0604030504040204" pitchFamily="34" charset="0"/>
            </a:endParaRPr>
          </a:p>
        </p:txBody>
      </p:sp>
      <p:grpSp>
        <p:nvGrpSpPr>
          <p:cNvPr id="9" name="Grup 8"/>
          <p:cNvGrpSpPr/>
          <p:nvPr/>
        </p:nvGrpSpPr>
        <p:grpSpPr>
          <a:xfrm>
            <a:off x="152782" y="144926"/>
            <a:ext cx="11900674" cy="1198920"/>
            <a:chOff x="860" y="1423522"/>
            <a:chExt cx="2073080" cy="1815196"/>
          </a:xfrm>
        </p:grpSpPr>
        <p:sp>
          <p:nvSpPr>
            <p:cNvPr id="10" name="Yuvarlatılmış Dikdörtgen 9"/>
            <p:cNvSpPr/>
            <p:nvPr/>
          </p:nvSpPr>
          <p:spPr>
            <a:xfrm>
              <a:off x="860" y="1423522"/>
              <a:ext cx="2073080" cy="1815196"/>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1" name="Yuvarlatılmış Dikdörtgen 4"/>
            <p:cNvSpPr/>
            <p:nvPr/>
          </p:nvSpPr>
          <p:spPr>
            <a:xfrm>
              <a:off x="89471" y="1450007"/>
              <a:ext cx="1895858" cy="163797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a:r>
                <a:rPr lang="tr-TR" sz="3200" b="1" dirty="0" smtClean="0">
                  <a:latin typeface="Verdana" panose="020B0604030504040204" pitchFamily="34" charset="0"/>
                  <a:ea typeface="Verdana" panose="020B0604030504040204" pitchFamily="34" charset="0"/>
                  <a:cs typeface="Verdana" panose="020B0604030504040204" pitchFamily="34" charset="0"/>
                </a:rPr>
                <a:t>DOLU KONTEYNERLERİN BRÜT AĞIRLIKLARININ TESPİTİ</a:t>
              </a:r>
              <a:endParaRPr lang="tr-TR" sz="3200" b="1" dirty="0">
                <a:latin typeface="Verdana" panose="020B0604030504040204" pitchFamily="34" charset="0"/>
                <a:ea typeface="Verdana" panose="020B0604030504040204" pitchFamily="34" charset="0"/>
                <a:cs typeface="Verdana" panose="020B0604030504040204" pitchFamily="34" charset="0"/>
              </a:endParaRPr>
            </a:p>
          </p:txBody>
        </p:sp>
      </p:grpSp>
      <p:grpSp>
        <p:nvGrpSpPr>
          <p:cNvPr id="12" name="Grup 11"/>
          <p:cNvGrpSpPr/>
          <p:nvPr/>
        </p:nvGrpSpPr>
        <p:grpSpPr>
          <a:xfrm>
            <a:off x="361203" y="2789695"/>
            <a:ext cx="2939936" cy="941168"/>
            <a:chOff x="4434566" y="204852"/>
            <a:chExt cx="1598652" cy="1083419"/>
          </a:xfrm>
        </p:grpSpPr>
        <p:sp>
          <p:nvSpPr>
            <p:cNvPr id="13" name="Yuvarlatılmış Dikdörtgen 12"/>
            <p:cNvSpPr/>
            <p:nvPr/>
          </p:nvSpPr>
          <p:spPr>
            <a:xfrm>
              <a:off x="4434566" y="204852"/>
              <a:ext cx="1598652" cy="1083419"/>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 name="Yuvarlatılmış Dikdörtgen 4"/>
            <p:cNvSpPr/>
            <p:nvPr/>
          </p:nvSpPr>
          <p:spPr>
            <a:xfrm>
              <a:off x="4487455" y="257740"/>
              <a:ext cx="1492876" cy="9776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0800" tIns="50800" rIns="50800" bIns="50800" numCol="1" spcCol="1270" anchor="ctr" anchorCtr="0">
              <a:noAutofit/>
            </a:bodyPr>
            <a:lstStyle/>
            <a:p>
              <a:pPr lvl="0" algn="ctr" defTabSz="889000">
                <a:lnSpc>
                  <a:spcPct val="90000"/>
                </a:lnSpc>
                <a:spcBef>
                  <a:spcPct val="0"/>
                </a:spcBef>
                <a:spcAft>
                  <a:spcPct val="35000"/>
                </a:spcAft>
              </a:pPr>
              <a:r>
                <a:rPr lang="tr-TR" sz="2400" b="1" dirty="0" smtClean="0">
                  <a:latin typeface="Verdana" panose="020B0604030504040204" pitchFamily="34" charset="0"/>
                  <a:ea typeface="Verdana" panose="020B0604030504040204" pitchFamily="34" charset="0"/>
                  <a:cs typeface="Verdana" panose="020B0604030504040204" pitchFamily="34" charset="0"/>
                </a:rPr>
                <a:t>Neden ?</a:t>
              </a:r>
              <a:endParaRPr lang="tr-TR" sz="2000" kern="1200" dirty="0">
                <a:latin typeface="Verdana" panose="020B0604030504040204" pitchFamily="34" charset="0"/>
                <a:ea typeface="Verdana" panose="020B0604030504040204" pitchFamily="34" charset="0"/>
                <a:cs typeface="Verdana" panose="020B0604030504040204" pitchFamily="34" charset="0"/>
              </a:endParaRPr>
            </a:p>
          </p:txBody>
        </p:sp>
      </p:grpSp>
      <p:grpSp>
        <p:nvGrpSpPr>
          <p:cNvPr id="15" name="Grup 14"/>
          <p:cNvGrpSpPr/>
          <p:nvPr/>
        </p:nvGrpSpPr>
        <p:grpSpPr>
          <a:xfrm>
            <a:off x="8710043" y="2789695"/>
            <a:ext cx="2851601" cy="941168"/>
            <a:chOff x="4434566" y="204852"/>
            <a:chExt cx="1598652" cy="1083419"/>
          </a:xfrm>
        </p:grpSpPr>
        <p:sp>
          <p:nvSpPr>
            <p:cNvPr id="16" name="Yuvarlatılmış Dikdörtgen 15"/>
            <p:cNvSpPr/>
            <p:nvPr/>
          </p:nvSpPr>
          <p:spPr>
            <a:xfrm>
              <a:off x="4434566" y="204852"/>
              <a:ext cx="1598652" cy="1083419"/>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7" name="Yuvarlatılmış Dikdörtgen 4"/>
            <p:cNvSpPr/>
            <p:nvPr/>
          </p:nvSpPr>
          <p:spPr>
            <a:xfrm>
              <a:off x="4487454" y="257740"/>
              <a:ext cx="1492876" cy="9776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0800" tIns="50800" rIns="50800" bIns="50800" numCol="1" spcCol="1270" anchor="ctr" anchorCtr="0">
              <a:noAutofit/>
            </a:bodyPr>
            <a:lstStyle/>
            <a:p>
              <a:pPr lvl="0" algn="ctr" defTabSz="889000">
                <a:lnSpc>
                  <a:spcPct val="90000"/>
                </a:lnSpc>
                <a:spcBef>
                  <a:spcPct val="0"/>
                </a:spcBef>
                <a:spcAft>
                  <a:spcPct val="35000"/>
                </a:spcAft>
              </a:pPr>
              <a:r>
                <a:rPr lang="tr-TR" sz="2400" b="1" dirty="0" smtClean="0">
                  <a:latin typeface="Verdana" panose="020B0604030504040204" pitchFamily="34" charset="0"/>
                  <a:ea typeface="Verdana" panose="020B0604030504040204" pitchFamily="34" charset="0"/>
                  <a:cs typeface="Verdana" panose="020B0604030504040204" pitchFamily="34" charset="0"/>
                </a:rPr>
                <a:t>Ne Zamandan İtibaren ?</a:t>
              </a:r>
              <a:endParaRPr lang="tr-TR" sz="2000" kern="1200" dirty="0">
                <a:latin typeface="Verdana" panose="020B0604030504040204" pitchFamily="34" charset="0"/>
                <a:ea typeface="Verdana" panose="020B0604030504040204" pitchFamily="34" charset="0"/>
                <a:cs typeface="Verdana" panose="020B0604030504040204" pitchFamily="34" charset="0"/>
              </a:endParaRPr>
            </a:p>
          </p:txBody>
        </p:sp>
      </p:grpSp>
      <p:sp>
        <p:nvSpPr>
          <p:cNvPr id="2" name="Sağ Ok 1"/>
          <p:cNvSpPr/>
          <p:nvPr/>
        </p:nvSpPr>
        <p:spPr>
          <a:xfrm rot="5400000">
            <a:off x="1504882" y="3958995"/>
            <a:ext cx="652576" cy="44945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8" name="Sağ Ok 17"/>
          <p:cNvSpPr/>
          <p:nvPr/>
        </p:nvSpPr>
        <p:spPr>
          <a:xfrm rot="5400000">
            <a:off x="9809554" y="3958996"/>
            <a:ext cx="652576" cy="44945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4" name="Resim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74876" y="2472310"/>
            <a:ext cx="3448885" cy="2276604"/>
          </a:xfrm>
          <a:prstGeom prst="rect">
            <a:avLst/>
          </a:prstGeom>
        </p:spPr>
      </p:pic>
      <p:sp>
        <p:nvSpPr>
          <p:cNvPr id="5" name="Slayt Numarası Yer Tutucusu 4"/>
          <p:cNvSpPr>
            <a:spLocks noGrp="1"/>
          </p:cNvSpPr>
          <p:nvPr>
            <p:ph type="sldNum" sz="quarter" idx="12"/>
          </p:nvPr>
        </p:nvSpPr>
        <p:spPr>
          <a:xfrm>
            <a:off x="10656916" y="6350924"/>
            <a:ext cx="1301306" cy="370551"/>
          </a:xfrm>
        </p:spPr>
        <p:txBody>
          <a:bodyPr/>
          <a:lstStyle/>
          <a:p>
            <a:r>
              <a:rPr lang="tr-TR" dirty="0" smtClean="0">
                <a:latin typeface="Verdana" panose="020B0604030504040204" pitchFamily="34" charset="0"/>
                <a:ea typeface="Verdana" panose="020B0604030504040204" pitchFamily="34" charset="0"/>
                <a:cs typeface="Verdana" panose="020B0604030504040204" pitchFamily="34" charset="0"/>
              </a:rPr>
              <a:t>2</a:t>
            </a:r>
            <a:endParaRPr lang="tr-TR" dirty="0">
              <a:latin typeface="Verdana" panose="020B0604030504040204" pitchFamily="34" charset="0"/>
              <a:ea typeface="Verdana" panose="020B0604030504040204" pitchFamily="34" charset="0"/>
              <a:cs typeface="Verdana" panose="020B0604030504040204" pitchFamily="34" charset="0"/>
            </a:endParaRPr>
          </a:p>
        </p:txBody>
      </p:sp>
      <p:sp>
        <p:nvSpPr>
          <p:cNvPr id="19" name="İçerik Yer Tutucusu 2"/>
          <p:cNvSpPr txBox="1">
            <a:spLocks/>
          </p:cNvSpPr>
          <p:nvPr/>
        </p:nvSpPr>
        <p:spPr>
          <a:xfrm>
            <a:off x="4671751" y="5463839"/>
            <a:ext cx="6795553" cy="748375"/>
          </a:xfrm>
          <a:prstGeom prst="rect">
            <a:avLst/>
          </a:prstGeom>
          <a:solidFill>
            <a:schemeClr val="accent1"/>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tr-TR" sz="20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171 IMO üyesinden 162 si </a:t>
            </a:r>
            <a:r>
              <a:rPr lang="tr-TR" sz="2000" b="1" dirty="0" err="1" smtClean="0">
                <a:solidFill>
                  <a:schemeClr val="bg1"/>
                </a:solidFill>
                <a:latin typeface="Verdana" panose="020B0604030504040204" pitchFamily="34" charset="0"/>
                <a:ea typeface="Verdana" panose="020B0604030504040204" pitchFamily="34" charset="0"/>
                <a:cs typeface="Verdana" panose="020B0604030504040204" pitchFamily="34" charset="0"/>
              </a:rPr>
              <a:t>SOLAS’a</a:t>
            </a:r>
            <a:r>
              <a:rPr lang="tr-TR" sz="20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 taraf        = deniz ticaret filosunun % 99’u </a:t>
            </a:r>
            <a:endParaRPr lang="tr-TR" sz="20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54330280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21575" y="2108240"/>
            <a:ext cx="10515600" cy="1964996"/>
          </a:xfrm>
        </p:spPr>
        <p:txBody>
          <a:bodyPr>
            <a:normAutofit/>
          </a:bodyPr>
          <a:lstStyle/>
          <a:p>
            <a:pPr marL="0" indent="0" algn="just">
              <a:buNone/>
            </a:pPr>
            <a:r>
              <a:rPr lang="tr-TR" sz="2400" b="1" dirty="0">
                <a:latin typeface="Verdana" panose="020B0604030504040204" pitchFamily="34" charset="0"/>
                <a:ea typeface="Verdana" panose="020B0604030504040204" pitchFamily="34" charset="0"/>
                <a:cs typeface="Verdana" panose="020B0604030504040204" pitchFamily="34" charset="0"/>
              </a:rPr>
              <a:t>Yükleten,</a:t>
            </a:r>
            <a:r>
              <a:rPr lang="tr-TR" sz="2400" dirty="0">
                <a:latin typeface="Verdana" panose="020B0604030504040204" pitchFamily="34" charset="0"/>
                <a:ea typeface="Verdana" panose="020B0604030504040204" pitchFamily="34" charset="0"/>
                <a:cs typeface="Verdana" panose="020B0604030504040204" pitchFamily="34" charset="0"/>
              </a:rPr>
              <a:t> dolu konteynerin </a:t>
            </a:r>
            <a:r>
              <a:rPr lang="tr-TR" sz="2400" dirty="0" err="1" smtClean="0">
                <a:latin typeface="Verdana" panose="020B0604030504040204" pitchFamily="34" charset="0"/>
                <a:ea typeface="Verdana" panose="020B0604030504040204" pitchFamily="34" charset="0"/>
                <a:cs typeface="Verdana" panose="020B0604030504040204" pitchFamily="34" charset="0"/>
              </a:rPr>
              <a:t>DBA’sının</a:t>
            </a:r>
            <a:r>
              <a:rPr lang="tr-TR" sz="2400" dirty="0" smtClean="0">
                <a:latin typeface="Verdana" panose="020B0604030504040204" pitchFamily="34" charset="0"/>
                <a:ea typeface="Verdana" panose="020B0604030504040204" pitchFamily="34" charset="0"/>
                <a:cs typeface="Verdana" panose="020B0604030504040204" pitchFamily="34" charset="0"/>
              </a:rPr>
              <a:t> </a:t>
            </a:r>
            <a:r>
              <a:rPr lang="tr-TR" sz="2400" dirty="0">
                <a:latin typeface="Verdana" panose="020B0604030504040204" pitchFamily="34" charset="0"/>
                <a:ea typeface="Verdana" panose="020B0604030504040204" pitchFamily="34" charset="0"/>
                <a:cs typeface="Verdana" panose="020B0604030504040204" pitchFamily="34" charset="0"/>
              </a:rPr>
              <a:t>tespit edilerek ilgili taraflara bildirilmesine yönelik olarak yetkilendirdiği 3. şahıslara ilişkin bilgileri hat operatörüne ve kıyı tesisi işleticisine bildirir. </a:t>
            </a:r>
            <a:endParaRPr lang="tr-TR" sz="2400" dirty="0" smtClean="0">
              <a:latin typeface="Verdana" panose="020B0604030504040204" pitchFamily="34" charset="0"/>
              <a:ea typeface="Verdana" panose="020B0604030504040204" pitchFamily="34" charset="0"/>
              <a:cs typeface="Verdana" panose="020B0604030504040204" pitchFamily="34" charset="0"/>
            </a:endParaRPr>
          </a:p>
          <a:p>
            <a:pPr marL="0" indent="0" algn="just">
              <a:buNone/>
            </a:pPr>
            <a:r>
              <a:rPr lang="tr-TR" sz="2400" i="1" dirty="0">
                <a:latin typeface="Verdana" panose="020B0604030504040204" pitchFamily="34" charset="0"/>
                <a:ea typeface="Verdana" panose="020B0604030504040204" pitchFamily="34" charset="0"/>
                <a:cs typeface="Verdana" panose="020B0604030504040204" pitchFamily="34" charset="0"/>
              </a:rPr>
              <a:t> </a:t>
            </a:r>
            <a:r>
              <a:rPr lang="tr-TR" sz="2400" i="1" dirty="0" smtClean="0">
                <a:latin typeface="Verdana" panose="020B0604030504040204" pitchFamily="34" charset="0"/>
                <a:ea typeface="Verdana" panose="020B0604030504040204" pitchFamily="34" charset="0"/>
                <a:cs typeface="Verdana" panose="020B0604030504040204" pitchFamily="34" charset="0"/>
              </a:rPr>
              <a:t>                                                                            </a:t>
            </a:r>
            <a:r>
              <a:rPr lang="tr-TR" sz="2000" i="1" dirty="0" smtClean="0">
                <a:latin typeface="Verdana" panose="020B0604030504040204" pitchFamily="34" charset="0"/>
                <a:ea typeface="Verdana" panose="020B0604030504040204" pitchFamily="34" charset="0"/>
                <a:cs typeface="Verdana" panose="020B0604030504040204" pitchFamily="34" charset="0"/>
              </a:rPr>
              <a:t>(madde 5.4)</a:t>
            </a:r>
            <a:endParaRPr lang="tr-TR" sz="2000" i="1" dirty="0">
              <a:latin typeface="Verdana" panose="020B0604030504040204" pitchFamily="34" charset="0"/>
              <a:ea typeface="Verdana" panose="020B0604030504040204" pitchFamily="34" charset="0"/>
              <a:cs typeface="Verdana" panose="020B0604030504040204" pitchFamily="34" charset="0"/>
            </a:endParaRPr>
          </a:p>
        </p:txBody>
      </p:sp>
      <p:sp>
        <p:nvSpPr>
          <p:cNvPr id="4" name="Slayt Numarası Yer Tutucusu 3"/>
          <p:cNvSpPr>
            <a:spLocks noGrp="1"/>
          </p:cNvSpPr>
          <p:nvPr>
            <p:ph type="sldNum" sz="quarter" idx="12"/>
          </p:nvPr>
        </p:nvSpPr>
        <p:spPr>
          <a:xfrm>
            <a:off x="9142615" y="6356350"/>
            <a:ext cx="2743200" cy="365125"/>
          </a:xfrm>
        </p:spPr>
        <p:txBody>
          <a:bodyPr/>
          <a:lstStyle/>
          <a:p>
            <a:fld id="{F3AC640D-BA70-4E29-8800-8AD267750801}" type="slidenum">
              <a:rPr lang="tr-TR" smtClean="0">
                <a:latin typeface="Verdana" panose="020B0604030504040204" pitchFamily="34" charset="0"/>
                <a:ea typeface="Verdana" panose="020B0604030504040204" pitchFamily="34" charset="0"/>
                <a:cs typeface="Verdana" panose="020B0604030504040204" pitchFamily="34" charset="0"/>
              </a:rPr>
              <a:t>20</a:t>
            </a:fld>
            <a:endParaRPr lang="tr-TR" dirty="0">
              <a:latin typeface="Verdana" panose="020B0604030504040204" pitchFamily="34" charset="0"/>
              <a:ea typeface="Verdana" panose="020B0604030504040204" pitchFamily="34" charset="0"/>
              <a:cs typeface="Verdana" panose="020B0604030504040204" pitchFamily="34" charset="0"/>
            </a:endParaRPr>
          </a:p>
        </p:txBody>
      </p:sp>
      <p:grpSp>
        <p:nvGrpSpPr>
          <p:cNvPr id="7" name="Grup 6"/>
          <p:cNvGrpSpPr/>
          <p:nvPr/>
        </p:nvGrpSpPr>
        <p:grpSpPr>
          <a:xfrm>
            <a:off x="149629" y="144926"/>
            <a:ext cx="11903826" cy="941965"/>
            <a:chOff x="860" y="1423522"/>
            <a:chExt cx="2073080" cy="1815196"/>
          </a:xfrm>
        </p:grpSpPr>
        <p:sp>
          <p:nvSpPr>
            <p:cNvPr id="8" name="Yuvarlatılmış Dikdörtgen 7"/>
            <p:cNvSpPr/>
            <p:nvPr/>
          </p:nvSpPr>
          <p:spPr>
            <a:xfrm>
              <a:off x="860" y="1423522"/>
              <a:ext cx="2073080" cy="1815196"/>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2" name="Yuvarlatılmış Dikdörtgen 4"/>
            <p:cNvSpPr/>
            <p:nvPr/>
          </p:nvSpPr>
          <p:spPr>
            <a:xfrm>
              <a:off x="89471" y="1450007"/>
              <a:ext cx="1895858" cy="163797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a:r>
                <a:rPr lang="tr-TR" sz="3200" b="1" dirty="0" smtClean="0">
                  <a:latin typeface="Verdana" panose="020B0604030504040204" pitchFamily="34" charset="0"/>
                  <a:ea typeface="Verdana" panose="020B0604030504040204" pitchFamily="34" charset="0"/>
                  <a:cs typeface="Verdana" panose="020B0604030504040204" pitchFamily="34" charset="0"/>
                </a:rPr>
                <a:t>GENEL KURALLAR </a:t>
              </a:r>
              <a:r>
                <a:rPr lang="tr-TR" sz="2200" b="1" i="1" dirty="0" smtClean="0">
                  <a:latin typeface="Verdana" panose="020B0604030504040204" pitchFamily="34" charset="0"/>
                  <a:ea typeface="Verdana" panose="020B0604030504040204" pitchFamily="34" charset="0"/>
                  <a:cs typeface="Verdana" panose="020B0604030504040204" pitchFamily="34" charset="0"/>
                </a:rPr>
                <a:t>(madde 5) </a:t>
              </a:r>
            </a:p>
          </p:txBody>
        </p:sp>
      </p:grpSp>
    </p:spTree>
    <p:extLst>
      <p:ext uri="{BB962C8B-B14F-4D97-AF65-F5344CB8AC3E}">
        <p14:creationId xmlns:p14="http://schemas.microsoft.com/office/powerpoint/2010/main" val="29636172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a:xfrm>
            <a:off x="9308863" y="6458893"/>
            <a:ext cx="2743200" cy="365125"/>
          </a:xfrm>
        </p:spPr>
        <p:txBody>
          <a:bodyPr/>
          <a:lstStyle/>
          <a:p>
            <a:fld id="{F3AC640D-BA70-4E29-8800-8AD267750801}" type="slidenum">
              <a:rPr lang="tr-TR" smtClean="0">
                <a:latin typeface="Verdana" panose="020B0604030504040204" pitchFamily="34" charset="0"/>
                <a:ea typeface="Verdana" panose="020B0604030504040204" pitchFamily="34" charset="0"/>
                <a:cs typeface="Verdana" panose="020B0604030504040204" pitchFamily="34" charset="0"/>
              </a:rPr>
              <a:t>21</a:t>
            </a:fld>
            <a:endParaRPr lang="tr-TR">
              <a:latin typeface="Verdana" panose="020B0604030504040204" pitchFamily="34" charset="0"/>
              <a:ea typeface="Verdana" panose="020B0604030504040204" pitchFamily="34" charset="0"/>
              <a:cs typeface="Verdana" panose="020B0604030504040204" pitchFamily="34" charset="0"/>
            </a:endParaRPr>
          </a:p>
        </p:txBody>
      </p:sp>
      <p:sp>
        <p:nvSpPr>
          <p:cNvPr id="5" name="Dikdörtgen 4"/>
          <p:cNvSpPr/>
          <p:nvPr/>
        </p:nvSpPr>
        <p:spPr>
          <a:xfrm>
            <a:off x="781396" y="1275573"/>
            <a:ext cx="10823171" cy="5262979"/>
          </a:xfrm>
          <a:prstGeom prst="rect">
            <a:avLst/>
          </a:prstGeom>
        </p:spPr>
        <p:txBody>
          <a:bodyPr wrap="square">
            <a:spAutoFit/>
          </a:bodyPr>
          <a:lstStyle/>
          <a:p>
            <a:pPr algn="just"/>
            <a:r>
              <a:rPr lang="tr-TR" sz="2000" b="1" dirty="0" smtClean="0">
                <a:latin typeface="Verdana" panose="020B0604030504040204" pitchFamily="34" charset="0"/>
                <a:ea typeface="Verdana" panose="020B0604030504040204" pitchFamily="34" charset="0"/>
                <a:cs typeface="Verdana" panose="020B0604030504040204" pitchFamily="34" charset="0"/>
              </a:rPr>
              <a:t>DBA </a:t>
            </a:r>
            <a:r>
              <a:rPr lang="tr-TR" sz="2000" b="1" dirty="0">
                <a:latin typeface="Verdana" panose="020B0604030504040204" pitchFamily="34" charset="0"/>
                <a:ea typeface="Verdana" panose="020B0604030504040204" pitchFamily="34" charset="0"/>
                <a:cs typeface="Verdana" panose="020B0604030504040204" pitchFamily="34" charset="0"/>
              </a:rPr>
              <a:t>belgesinde </a:t>
            </a:r>
            <a:r>
              <a:rPr lang="tr-TR" sz="2000" dirty="0">
                <a:latin typeface="Verdana" panose="020B0604030504040204" pitchFamily="34" charset="0"/>
                <a:ea typeface="Verdana" panose="020B0604030504040204" pitchFamily="34" charset="0"/>
                <a:cs typeface="Verdana" panose="020B0604030504040204" pitchFamily="34" charset="0"/>
              </a:rPr>
              <a:t>yükleten veya yükletenin yetkilendirdiği </a:t>
            </a:r>
            <a:r>
              <a:rPr lang="tr-TR" sz="2000" dirty="0" smtClean="0">
                <a:latin typeface="Verdana" panose="020B0604030504040204" pitchFamily="34" charset="0"/>
                <a:ea typeface="Verdana" panose="020B0604030504040204" pitchFamily="34" charset="0"/>
                <a:cs typeface="Verdana" panose="020B0604030504040204" pitchFamily="34" charset="0"/>
              </a:rPr>
              <a:t>3</a:t>
            </a:r>
            <a:r>
              <a:rPr lang="tr-TR" sz="2000" dirty="0">
                <a:latin typeface="Verdana" panose="020B0604030504040204" pitchFamily="34" charset="0"/>
                <a:ea typeface="Verdana" panose="020B0604030504040204" pitchFamily="34" charset="0"/>
                <a:cs typeface="Verdana" panose="020B0604030504040204" pitchFamily="34" charset="0"/>
              </a:rPr>
              <a:t>. şahsın/kişinin adı, soyadı, unvanı ve imzası bulunur. Söz konusu imzanın, ıslak imza veya elektronik imza gibi resmi imza niteliği taşıyan bir formatta olması zorunludur</a:t>
            </a:r>
            <a:r>
              <a:rPr lang="tr-TR" sz="2000" dirty="0" smtClean="0">
                <a:latin typeface="Verdana" panose="020B0604030504040204" pitchFamily="34" charset="0"/>
                <a:ea typeface="Verdana" panose="020B0604030504040204" pitchFamily="34" charset="0"/>
                <a:cs typeface="Verdana" panose="020B0604030504040204" pitchFamily="34" charset="0"/>
              </a:rPr>
              <a:t>. </a:t>
            </a:r>
            <a:r>
              <a:rPr lang="tr-TR" i="1" dirty="0" smtClean="0">
                <a:latin typeface="Verdana" panose="020B0604030504040204" pitchFamily="34" charset="0"/>
                <a:ea typeface="Verdana" panose="020B0604030504040204" pitchFamily="34" charset="0"/>
                <a:cs typeface="Verdana" panose="020B0604030504040204" pitchFamily="34" charset="0"/>
              </a:rPr>
              <a:t>(madde 5.5)</a:t>
            </a:r>
            <a:endParaRPr lang="tr-TR" i="1" dirty="0">
              <a:latin typeface="Verdana" panose="020B0604030504040204" pitchFamily="34" charset="0"/>
              <a:ea typeface="Verdana" panose="020B0604030504040204" pitchFamily="34" charset="0"/>
              <a:cs typeface="Verdana" panose="020B0604030504040204" pitchFamily="34" charset="0"/>
            </a:endParaRPr>
          </a:p>
          <a:p>
            <a:pPr algn="just"/>
            <a:endParaRPr lang="tr-TR" sz="2000" dirty="0" smtClean="0">
              <a:latin typeface="Verdana" panose="020B0604030504040204" pitchFamily="34" charset="0"/>
              <a:ea typeface="Verdana" panose="020B0604030504040204" pitchFamily="34" charset="0"/>
              <a:cs typeface="Verdana" panose="020B0604030504040204" pitchFamily="34" charset="0"/>
            </a:endParaRPr>
          </a:p>
          <a:p>
            <a:pPr algn="just"/>
            <a:r>
              <a:rPr lang="tr-TR" sz="2000" b="1" dirty="0" smtClean="0">
                <a:latin typeface="Verdana" panose="020B0604030504040204" pitchFamily="34" charset="0"/>
                <a:ea typeface="Verdana" panose="020B0604030504040204" pitchFamily="34" charset="0"/>
                <a:cs typeface="Verdana" panose="020B0604030504040204" pitchFamily="34" charset="0"/>
              </a:rPr>
              <a:t>DBA </a:t>
            </a:r>
            <a:r>
              <a:rPr lang="tr-TR" sz="2000" b="1" dirty="0">
                <a:latin typeface="Verdana" panose="020B0604030504040204" pitchFamily="34" charset="0"/>
                <a:ea typeface="Verdana" panose="020B0604030504040204" pitchFamily="34" charset="0"/>
                <a:cs typeface="Verdana" panose="020B0604030504040204" pitchFamily="34" charset="0"/>
              </a:rPr>
              <a:t>belgesinde </a:t>
            </a:r>
            <a:r>
              <a:rPr lang="tr-TR" sz="2000" dirty="0" smtClean="0">
                <a:latin typeface="Verdana" panose="020B0604030504040204" pitchFamily="34" charset="0"/>
                <a:ea typeface="Verdana" panose="020B0604030504040204" pitchFamily="34" charset="0"/>
                <a:cs typeface="Verdana" panose="020B0604030504040204" pitchFamily="34" charset="0"/>
              </a:rPr>
              <a:t>bulunması gerekli bilgiler: </a:t>
            </a:r>
            <a:endParaRPr lang="tr-TR" sz="2000" dirty="0">
              <a:latin typeface="Verdana" panose="020B0604030504040204" pitchFamily="34" charset="0"/>
              <a:ea typeface="Verdana" panose="020B0604030504040204" pitchFamily="34" charset="0"/>
              <a:cs typeface="Verdana" panose="020B0604030504040204" pitchFamily="34" charset="0"/>
            </a:endParaRPr>
          </a:p>
          <a:p>
            <a:pPr algn="just"/>
            <a:endParaRPr lang="tr-TR" sz="2000" dirty="0" smtClean="0">
              <a:latin typeface="Verdana" panose="020B0604030504040204" pitchFamily="34" charset="0"/>
              <a:ea typeface="Verdana" panose="020B0604030504040204" pitchFamily="34" charset="0"/>
              <a:cs typeface="Verdana" panose="020B0604030504040204" pitchFamily="34" charset="0"/>
            </a:endParaRPr>
          </a:p>
          <a:p>
            <a:pPr indent="365125" algn="just"/>
            <a:r>
              <a:rPr lang="tr-TR" dirty="0" smtClean="0">
                <a:latin typeface="Verdana" panose="020B0604030504040204" pitchFamily="34" charset="0"/>
                <a:ea typeface="Verdana" panose="020B0604030504040204" pitchFamily="34" charset="0"/>
                <a:cs typeface="Verdana" panose="020B0604030504040204" pitchFamily="34" charset="0"/>
              </a:rPr>
              <a:t>a</a:t>
            </a:r>
            <a:r>
              <a:rPr lang="tr-TR" dirty="0">
                <a:latin typeface="Verdana" panose="020B0604030504040204" pitchFamily="34" charset="0"/>
                <a:ea typeface="Verdana" panose="020B0604030504040204" pitchFamily="34" charset="0"/>
                <a:cs typeface="Verdana" panose="020B0604030504040204" pitchFamily="34" charset="0"/>
              </a:rPr>
              <a:t>) Konteynerin numarası, </a:t>
            </a:r>
          </a:p>
          <a:p>
            <a:pPr indent="365125" algn="just"/>
            <a:r>
              <a:rPr lang="tr-TR" dirty="0">
                <a:latin typeface="Verdana" panose="020B0604030504040204" pitchFamily="34" charset="0"/>
                <a:ea typeface="Verdana" panose="020B0604030504040204" pitchFamily="34" charset="0"/>
                <a:cs typeface="Verdana" panose="020B0604030504040204" pitchFamily="34" charset="0"/>
              </a:rPr>
              <a:t>b) Konteynerin azami taşıma kapasitesi değeri (</a:t>
            </a:r>
            <a:r>
              <a:rPr lang="tr-TR" dirty="0" err="1">
                <a:latin typeface="Verdana" panose="020B0604030504040204" pitchFamily="34" charset="0"/>
                <a:ea typeface="Verdana" panose="020B0604030504040204" pitchFamily="34" charset="0"/>
                <a:cs typeface="Verdana" panose="020B0604030504040204" pitchFamily="34" charset="0"/>
              </a:rPr>
              <a:t>payload</a:t>
            </a:r>
            <a:r>
              <a:rPr lang="tr-TR" dirty="0">
                <a:latin typeface="Verdana" panose="020B0604030504040204" pitchFamily="34" charset="0"/>
                <a:ea typeface="Verdana" panose="020B0604030504040204" pitchFamily="34" charset="0"/>
                <a:cs typeface="Verdana" panose="020B0604030504040204" pitchFamily="34" charset="0"/>
              </a:rPr>
              <a:t>), </a:t>
            </a:r>
          </a:p>
          <a:p>
            <a:pPr indent="365125" algn="just"/>
            <a:r>
              <a:rPr lang="tr-TR" dirty="0">
                <a:latin typeface="Verdana" panose="020B0604030504040204" pitchFamily="34" charset="0"/>
                <a:ea typeface="Verdana" panose="020B0604030504040204" pitchFamily="34" charset="0"/>
                <a:cs typeface="Verdana" panose="020B0604030504040204" pitchFamily="34" charset="0"/>
              </a:rPr>
              <a:t>c) </a:t>
            </a:r>
            <a:r>
              <a:rPr lang="tr-TR" dirty="0" smtClean="0">
                <a:latin typeface="Verdana" panose="020B0604030504040204" pitchFamily="34" charset="0"/>
                <a:ea typeface="Verdana" panose="020B0604030504040204" pitchFamily="34" charset="0"/>
                <a:cs typeface="Verdana" panose="020B0604030504040204" pitchFamily="34" charset="0"/>
              </a:rPr>
              <a:t>Doğrulanmış </a:t>
            </a:r>
            <a:r>
              <a:rPr lang="tr-TR" dirty="0">
                <a:latin typeface="Verdana" panose="020B0604030504040204" pitchFamily="34" charset="0"/>
                <a:ea typeface="Verdana" panose="020B0604030504040204" pitchFamily="34" charset="0"/>
                <a:cs typeface="Verdana" panose="020B0604030504040204" pitchFamily="34" charset="0"/>
              </a:rPr>
              <a:t>brüt </a:t>
            </a:r>
            <a:r>
              <a:rPr lang="tr-TR" dirty="0" smtClean="0">
                <a:latin typeface="Verdana" panose="020B0604030504040204" pitchFamily="34" charset="0"/>
                <a:ea typeface="Verdana" panose="020B0604030504040204" pitchFamily="34" charset="0"/>
                <a:cs typeface="Verdana" panose="020B0604030504040204" pitchFamily="34" charset="0"/>
              </a:rPr>
              <a:t>ağırlığı, </a:t>
            </a:r>
            <a:endParaRPr lang="tr-TR" dirty="0">
              <a:latin typeface="Verdana" panose="020B0604030504040204" pitchFamily="34" charset="0"/>
              <a:ea typeface="Verdana" panose="020B0604030504040204" pitchFamily="34" charset="0"/>
              <a:cs typeface="Verdana" panose="020B0604030504040204" pitchFamily="34" charset="0"/>
            </a:endParaRPr>
          </a:p>
          <a:p>
            <a:pPr indent="365125" algn="just"/>
            <a:r>
              <a:rPr lang="tr-TR" dirty="0">
                <a:latin typeface="Verdana" panose="020B0604030504040204" pitchFamily="34" charset="0"/>
                <a:ea typeface="Verdana" panose="020B0604030504040204" pitchFamily="34" charset="0"/>
                <a:cs typeface="Verdana" panose="020B0604030504040204" pitchFamily="34" charset="0"/>
              </a:rPr>
              <a:t>ç) Ağırlık ölçüm </a:t>
            </a:r>
            <a:r>
              <a:rPr lang="tr-TR" dirty="0" smtClean="0">
                <a:latin typeface="Verdana" panose="020B0604030504040204" pitchFamily="34" charset="0"/>
                <a:ea typeface="Verdana" panose="020B0604030504040204" pitchFamily="34" charset="0"/>
                <a:cs typeface="Verdana" panose="020B0604030504040204" pitchFamily="34" charset="0"/>
              </a:rPr>
              <a:t>birimi, </a:t>
            </a:r>
            <a:endParaRPr lang="tr-TR" dirty="0">
              <a:latin typeface="Verdana" panose="020B0604030504040204" pitchFamily="34" charset="0"/>
              <a:ea typeface="Verdana" panose="020B0604030504040204" pitchFamily="34" charset="0"/>
              <a:cs typeface="Verdana" panose="020B0604030504040204" pitchFamily="34" charset="0"/>
            </a:endParaRPr>
          </a:p>
          <a:p>
            <a:pPr indent="365125" algn="just"/>
            <a:r>
              <a:rPr lang="tr-TR" dirty="0">
                <a:latin typeface="Verdana" panose="020B0604030504040204" pitchFamily="34" charset="0"/>
                <a:ea typeface="Verdana" panose="020B0604030504040204" pitchFamily="34" charset="0"/>
                <a:cs typeface="Verdana" panose="020B0604030504040204" pitchFamily="34" charset="0"/>
              </a:rPr>
              <a:t>d) Tartım tarihi, </a:t>
            </a:r>
          </a:p>
          <a:p>
            <a:pPr indent="365125" algn="just"/>
            <a:r>
              <a:rPr lang="tr-TR" dirty="0">
                <a:latin typeface="Verdana" panose="020B0604030504040204" pitchFamily="34" charset="0"/>
                <a:ea typeface="Verdana" panose="020B0604030504040204" pitchFamily="34" charset="0"/>
                <a:cs typeface="Verdana" panose="020B0604030504040204" pitchFamily="34" charset="0"/>
              </a:rPr>
              <a:t>e) Tartı aletinin kimliği (tescil </a:t>
            </a:r>
            <a:r>
              <a:rPr lang="tr-TR" dirty="0" err="1">
                <a:latin typeface="Verdana" panose="020B0604030504040204" pitchFamily="34" charset="0"/>
                <a:ea typeface="Verdana" panose="020B0604030504040204" pitchFamily="34" charset="0"/>
                <a:cs typeface="Verdana" panose="020B0604030504040204" pitchFamily="34" charset="0"/>
              </a:rPr>
              <a:t>no</a:t>
            </a:r>
            <a:r>
              <a:rPr lang="tr-TR" dirty="0">
                <a:latin typeface="Verdana" panose="020B0604030504040204" pitchFamily="34" charset="0"/>
                <a:ea typeface="Verdana" panose="020B0604030504040204" pitchFamily="34" charset="0"/>
                <a:cs typeface="Verdana" panose="020B0604030504040204" pitchFamily="34" charset="0"/>
              </a:rPr>
              <a:t>/seri </a:t>
            </a:r>
            <a:r>
              <a:rPr lang="tr-TR" dirty="0" err="1">
                <a:latin typeface="Verdana" panose="020B0604030504040204" pitchFamily="34" charset="0"/>
                <a:ea typeface="Verdana" panose="020B0604030504040204" pitchFamily="34" charset="0"/>
                <a:cs typeface="Verdana" panose="020B0604030504040204" pitchFamily="34" charset="0"/>
              </a:rPr>
              <a:t>no</a:t>
            </a:r>
            <a:r>
              <a:rPr lang="tr-TR" dirty="0">
                <a:latin typeface="Verdana" panose="020B0604030504040204" pitchFamily="34" charset="0"/>
                <a:ea typeface="Verdana" panose="020B0604030504040204" pitchFamily="34" charset="0"/>
                <a:cs typeface="Verdana" panose="020B0604030504040204" pitchFamily="34" charset="0"/>
              </a:rPr>
              <a:t>/yetki </a:t>
            </a:r>
            <a:r>
              <a:rPr lang="tr-TR" dirty="0" err="1">
                <a:latin typeface="Verdana" panose="020B0604030504040204" pitchFamily="34" charset="0"/>
                <a:ea typeface="Verdana" panose="020B0604030504040204" pitchFamily="34" charset="0"/>
                <a:cs typeface="Verdana" panose="020B0604030504040204" pitchFamily="34" charset="0"/>
              </a:rPr>
              <a:t>no</a:t>
            </a:r>
            <a:r>
              <a:rPr lang="tr-TR" dirty="0">
                <a:latin typeface="Verdana" panose="020B0604030504040204" pitchFamily="34" charset="0"/>
                <a:ea typeface="Verdana" panose="020B0604030504040204" pitchFamily="34" charset="0"/>
                <a:cs typeface="Verdana" panose="020B0604030504040204" pitchFamily="34" charset="0"/>
              </a:rPr>
              <a:t> </a:t>
            </a:r>
            <a:r>
              <a:rPr lang="tr-TR" dirty="0" err="1">
                <a:latin typeface="Verdana" panose="020B0604030504040204" pitchFamily="34" charset="0"/>
                <a:ea typeface="Verdana" panose="020B0604030504040204" pitchFamily="34" charset="0"/>
                <a:cs typeface="Verdana" panose="020B0604030504040204" pitchFamily="34" charset="0"/>
              </a:rPr>
              <a:t>vb</a:t>
            </a:r>
            <a:r>
              <a:rPr lang="tr-TR" dirty="0">
                <a:latin typeface="Verdana" panose="020B0604030504040204" pitchFamily="34" charset="0"/>
                <a:ea typeface="Verdana" panose="020B0604030504040204" pitchFamily="34" charset="0"/>
                <a:cs typeface="Verdana" panose="020B0604030504040204" pitchFamily="34" charset="0"/>
              </a:rPr>
              <a:t>), </a:t>
            </a:r>
          </a:p>
          <a:p>
            <a:pPr indent="365125" algn="just"/>
            <a:r>
              <a:rPr lang="tr-TR" dirty="0">
                <a:latin typeface="Verdana" panose="020B0604030504040204" pitchFamily="34" charset="0"/>
                <a:ea typeface="Verdana" panose="020B0604030504040204" pitchFamily="34" charset="0"/>
                <a:cs typeface="Verdana" panose="020B0604030504040204" pitchFamily="34" charset="0"/>
              </a:rPr>
              <a:t>f) Konteynerin brüt ağırlığının tespit yöntemi (Yöntem-1 / Yöntem-2), </a:t>
            </a:r>
          </a:p>
          <a:p>
            <a:pPr indent="714375" algn="just"/>
            <a:r>
              <a:rPr lang="tr-TR" dirty="0">
                <a:latin typeface="Verdana" panose="020B0604030504040204" pitchFamily="34" charset="0"/>
                <a:ea typeface="Verdana" panose="020B0604030504040204" pitchFamily="34" charset="0"/>
                <a:cs typeface="Verdana" panose="020B0604030504040204" pitchFamily="34" charset="0"/>
              </a:rPr>
              <a:t>1) Yöntem-1 için, tartı aleti operatörünün adı/unvanı: </a:t>
            </a:r>
          </a:p>
          <a:p>
            <a:pPr indent="714375" algn="just"/>
            <a:r>
              <a:rPr lang="tr-TR" dirty="0">
                <a:latin typeface="Verdana" panose="020B0604030504040204" pitchFamily="34" charset="0"/>
                <a:ea typeface="Verdana" panose="020B0604030504040204" pitchFamily="34" charset="0"/>
                <a:cs typeface="Verdana" panose="020B0604030504040204" pitchFamily="34" charset="0"/>
              </a:rPr>
              <a:t>2) Yöntem-2 için yetkilendirilen yükletenin adı/unvanı ve yetki belgesi numarası. </a:t>
            </a:r>
          </a:p>
          <a:p>
            <a:pPr indent="365125" algn="just"/>
            <a:r>
              <a:rPr lang="tr-TR" dirty="0">
                <a:latin typeface="Verdana" panose="020B0604030504040204" pitchFamily="34" charset="0"/>
                <a:ea typeface="Verdana" panose="020B0604030504040204" pitchFamily="34" charset="0"/>
                <a:cs typeface="Verdana" panose="020B0604030504040204" pitchFamily="34" charset="0"/>
              </a:rPr>
              <a:t>g) İmzalayanın adı soyadı/unvanı. </a:t>
            </a:r>
            <a:endParaRPr lang="tr-TR" dirty="0" smtClean="0">
              <a:latin typeface="Verdana" panose="020B0604030504040204" pitchFamily="34" charset="0"/>
              <a:ea typeface="Verdana" panose="020B0604030504040204" pitchFamily="34" charset="0"/>
              <a:cs typeface="Verdana" panose="020B0604030504040204" pitchFamily="34" charset="0"/>
            </a:endParaRPr>
          </a:p>
          <a:p>
            <a:pPr indent="365125" algn="just"/>
            <a:endParaRPr lang="tr-TR" dirty="0">
              <a:latin typeface="Verdana" panose="020B0604030504040204" pitchFamily="34" charset="0"/>
              <a:ea typeface="Verdana" panose="020B0604030504040204" pitchFamily="34" charset="0"/>
              <a:cs typeface="Verdana" panose="020B0604030504040204" pitchFamily="34" charset="0"/>
            </a:endParaRPr>
          </a:p>
          <a:p>
            <a:pPr indent="365125" algn="just"/>
            <a:r>
              <a:rPr lang="tr-TR" i="1" dirty="0" smtClean="0">
                <a:latin typeface="Verdana" panose="020B0604030504040204" pitchFamily="34" charset="0"/>
                <a:ea typeface="Verdana" panose="020B0604030504040204" pitchFamily="34" charset="0"/>
                <a:cs typeface="Verdana" panose="020B0604030504040204" pitchFamily="34" charset="0"/>
              </a:rPr>
              <a:t>                                                                                                             (</a:t>
            </a:r>
            <a:r>
              <a:rPr lang="tr-TR" i="1" dirty="0">
                <a:latin typeface="Verdana" panose="020B0604030504040204" pitchFamily="34" charset="0"/>
                <a:ea typeface="Verdana" panose="020B0604030504040204" pitchFamily="34" charset="0"/>
                <a:cs typeface="Verdana" panose="020B0604030504040204" pitchFamily="34" charset="0"/>
              </a:rPr>
              <a:t>madde 5.6)</a:t>
            </a:r>
            <a:endParaRPr lang="tr-TR" dirty="0">
              <a:latin typeface="Verdana" panose="020B0604030504040204" pitchFamily="34" charset="0"/>
              <a:ea typeface="Verdana" panose="020B0604030504040204" pitchFamily="34" charset="0"/>
              <a:cs typeface="Verdana" panose="020B0604030504040204" pitchFamily="34" charset="0"/>
            </a:endParaRPr>
          </a:p>
        </p:txBody>
      </p:sp>
      <p:grpSp>
        <p:nvGrpSpPr>
          <p:cNvPr id="7" name="Grup 6"/>
          <p:cNvGrpSpPr/>
          <p:nvPr/>
        </p:nvGrpSpPr>
        <p:grpSpPr>
          <a:xfrm>
            <a:off x="149629" y="144926"/>
            <a:ext cx="11903826" cy="941965"/>
            <a:chOff x="860" y="1423522"/>
            <a:chExt cx="2073080" cy="1815196"/>
          </a:xfrm>
        </p:grpSpPr>
        <p:sp>
          <p:nvSpPr>
            <p:cNvPr id="8" name="Yuvarlatılmış Dikdörtgen 7"/>
            <p:cNvSpPr/>
            <p:nvPr/>
          </p:nvSpPr>
          <p:spPr>
            <a:xfrm>
              <a:off x="860" y="1423522"/>
              <a:ext cx="2073080" cy="1815196"/>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2" name="Yuvarlatılmış Dikdörtgen 4"/>
            <p:cNvSpPr/>
            <p:nvPr/>
          </p:nvSpPr>
          <p:spPr>
            <a:xfrm>
              <a:off x="89471" y="1450007"/>
              <a:ext cx="1895858" cy="163797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a:r>
                <a:rPr lang="tr-TR" sz="3200" b="1" dirty="0" smtClean="0">
                  <a:latin typeface="Verdana" panose="020B0604030504040204" pitchFamily="34" charset="0"/>
                  <a:ea typeface="Verdana" panose="020B0604030504040204" pitchFamily="34" charset="0"/>
                  <a:cs typeface="Verdana" panose="020B0604030504040204" pitchFamily="34" charset="0"/>
                </a:rPr>
                <a:t>GENEL KURALLAR </a:t>
              </a:r>
              <a:r>
                <a:rPr lang="tr-TR" sz="2200" b="1" i="1" dirty="0" smtClean="0">
                  <a:latin typeface="Verdana" panose="020B0604030504040204" pitchFamily="34" charset="0"/>
                  <a:ea typeface="Verdana" panose="020B0604030504040204" pitchFamily="34" charset="0"/>
                  <a:cs typeface="Verdana" panose="020B0604030504040204" pitchFamily="34" charset="0"/>
                </a:rPr>
                <a:t>(madde 5) </a:t>
              </a:r>
            </a:p>
          </p:txBody>
        </p:sp>
      </p:grpSp>
    </p:spTree>
    <p:extLst>
      <p:ext uri="{BB962C8B-B14F-4D97-AF65-F5344CB8AC3E}">
        <p14:creationId xmlns:p14="http://schemas.microsoft.com/office/powerpoint/2010/main" val="2686820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a:xfrm>
            <a:off x="9125990" y="6356350"/>
            <a:ext cx="2743200" cy="365125"/>
          </a:xfrm>
        </p:spPr>
        <p:txBody>
          <a:bodyPr/>
          <a:lstStyle/>
          <a:p>
            <a:fld id="{F3AC640D-BA70-4E29-8800-8AD267750801}" type="slidenum">
              <a:rPr lang="tr-TR" smtClean="0">
                <a:latin typeface="Verdana" panose="020B0604030504040204" pitchFamily="34" charset="0"/>
                <a:ea typeface="Verdana" panose="020B0604030504040204" pitchFamily="34" charset="0"/>
                <a:cs typeface="Verdana" panose="020B0604030504040204" pitchFamily="34" charset="0"/>
              </a:rPr>
              <a:t>22</a:t>
            </a:fld>
            <a:endParaRPr lang="tr-TR">
              <a:latin typeface="Verdana" panose="020B0604030504040204" pitchFamily="34" charset="0"/>
              <a:ea typeface="Verdana" panose="020B0604030504040204" pitchFamily="34" charset="0"/>
              <a:cs typeface="Verdana" panose="020B0604030504040204" pitchFamily="34" charset="0"/>
            </a:endParaRPr>
          </a:p>
        </p:txBody>
      </p:sp>
      <p:sp>
        <p:nvSpPr>
          <p:cNvPr id="5" name="Dikdörtgen 4"/>
          <p:cNvSpPr/>
          <p:nvPr/>
        </p:nvSpPr>
        <p:spPr>
          <a:xfrm>
            <a:off x="781396" y="1874073"/>
            <a:ext cx="10823171" cy="3785652"/>
          </a:xfrm>
          <a:prstGeom prst="rect">
            <a:avLst/>
          </a:prstGeom>
        </p:spPr>
        <p:txBody>
          <a:bodyPr wrap="square">
            <a:spAutoFit/>
          </a:bodyPr>
          <a:lstStyle/>
          <a:p>
            <a:pPr algn="just"/>
            <a:r>
              <a:rPr lang="tr-TR" sz="2200" dirty="0">
                <a:latin typeface="Verdana" panose="020B0604030504040204" pitchFamily="34" charset="0"/>
                <a:ea typeface="Verdana" panose="020B0604030504040204" pitchFamily="34" charset="0"/>
                <a:cs typeface="Verdana" panose="020B0604030504040204" pitchFamily="34" charset="0"/>
              </a:rPr>
              <a:t>Gemi yükleme planının etkin ve emniyetli bir şekilde hazırlanabilmesi ve uygulanabilmesini sağlamak amacıyla </a:t>
            </a:r>
            <a:r>
              <a:rPr lang="tr-TR" sz="2200" b="1" dirty="0" smtClean="0">
                <a:latin typeface="Verdana" panose="020B0604030504040204" pitchFamily="34" charset="0"/>
                <a:ea typeface="Verdana" panose="020B0604030504040204" pitchFamily="34" charset="0"/>
                <a:cs typeface="Verdana" panose="020B0604030504040204" pitchFamily="34" charset="0"/>
              </a:rPr>
              <a:t>DBA </a:t>
            </a:r>
            <a:r>
              <a:rPr lang="tr-TR" sz="2200" b="1" dirty="0">
                <a:latin typeface="Verdana" panose="020B0604030504040204" pitchFamily="34" charset="0"/>
                <a:ea typeface="Verdana" panose="020B0604030504040204" pitchFamily="34" charset="0"/>
                <a:cs typeface="Verdana" panose="020B0604030504040204" pitchFamily="34" charset="0"/>
              </a:rPr>
              <a:t>belgesi</a:t>
            </a:r>
            <a:r>
              <a:rPr lang="tr-TR" sz="2200" dirty="0">
                <a:latin typeface="Verdana" panose="020B0604030504040204" pitchFamily="34" charset="0"/>
                <a:ea typeface="Verdana" panose="020B0604030504040204" pitchFamily="34" charset="0"/>
                <a:cs typeface="Verdana" panose="020B0604030504040204" pitchFamily="34" charset="0"/>
              </a:rPr>
              <a:t>, </a:t>
            </a:r>
            <a:r>
              <a:rPr lang="tr-TR" sz="2200" b="1" dirty="0" smtClean="0">
                <a:latin typeface="Verdana" panose="020B0604030504040204" pitchFamily="34" charset="0"/>
                <a:ea typeface="Verdana" panose="020B0604030504040204" pitchFamily="34" charset="0"/>
                <a:cs typeface="Verdana" panose="020B0604030504040204" pitchFamily="34" charset="0"/>
              </a:rPr>
              <a:t>konteyner </a:t>
            </a:r>
            <a:r>
              <a:rPr lang="tr-TR" sz="2200" b="1" dirty="0">
                <a:latin typeface="Verdana" panose="020B0604030504040204" pitchFamily="34" charset="0"/>
                <a:ea typeface="Verdana" panose="020B0604030504040204" pitchFamily="34" charset="0"/>
                <a:cs typeface="Verdana" panose="020B0604030504040204" pitchFamily="34" charset="0"/>
              </a:rPr>
              <a:t>gemiye yüklenmeden makul bir süre önce basılı olarak veya elektronik ortamda</a:t>
            </a:r>
            <a:r>
              <a:rPr lang="tr-TR" sz="2200" dirty="0">
                <a:latin typeface="Verdana" panose="020B0604030504040204" pitchFamily="34" charset="0"/>
                <a:ea typeface="Verdana" panose="020B0604030504040204" pitchFamily="34" charset="0"/>
                <a:cs typeface="Verdana" panose="020B0604030504040204" pitchFamily="34" charset="0"/>
              </a:rPr>
              <a:t> yükleten veya temsilcisi tarafından taşıyan ile kıyı tesisi işleticisine bildirilir. </a:t>
            </a:r>
            <a:r>
              <a:rPr lang="tr-TR" sz="2200" dirty="0" smtClean="0">
                <a:latin typeface="Verdana" panose="020B0604030504040204" pitchFamily="34" charset="0"/>
                <a:ea typeface="Verdana" panose="020B0604030504040204" pitchFamily="34" charset="0"/>
                <a:cs typeface="Verdana" panose="020B0604030504040204" pitchFamily="34" charset="0"/>
              </a:rPr>
              <a:t> </a:t>
            </a:r>
          </a:p>
          <a:p>
            <a:pPr algn="just"/>
            <a:r>
              <a:rPr lang="tr-TR" sz="2000" i="1" dirty="0">
                <a:latin typeface="Verdana" panose="020B0604030504040204" pitchFamily="34" charset="0"/>
                <a:ea typeface="Verdana" panose="020B0604030504040204" pitchFamily="34" charset="0"/>
                <a:cs typeface="Verdana" panose="020B0604030504040204" pitchFamily="34" charset="0"/>
              </a:rPr>
              <a:t> </a:t>
            </a:r>
            <a:r>
              <a:rPr lang="tr-TR" sz="2000" i="1" dirty="0" smtClean="0">
                <a:latin typeface="Verdana" panose="020B0604030504040204" pitchFamily="34" charset="0"/>
                <a:ea typeface="Verdana" panose="020B0604030504040204" pitchFamily="34" charset="0"/>
                <a:cs typeface="Verdana" panose="020B0604030504040204" pitchFamily="34" charset="0"/>
              </a:rPr>
              <a:t>                                                                                                    (madde 5.7)</a:t>
            </a:r>
          </a:p>
          <a:p>
            <a:pPr algn="just"/>
            <a:endParaRPr lang="tr-TR" sz="2200" dirty="0" smtClean="0">
              <a:latin typeface="Verdana" panose="020B0604030504040204" pitchFamily="34" charset="0"/>
              <a:ea typeface="Verdana" panose="020B0604030504040204" pitchFamily="34" charset="0"/>
              <a:cs typeface="Verdana" panose="020B0604030504040204" pitchFamily="34" charset="0"/>
            </a:endParaRPr>
          </a:p>
          <a:p>
            <a:pPr algn="just"/>
            <a:endParaRPr lang="tr-TR" sz="2200" dirty="0">
              <a:latin typeface="Verdana" panose="020B0604030504040204" pitchFamily="34" charset="0"/>
              <a:ea typeface="Verdana" panose="020B0604030504040204" pitchFamily="34" charset="0"/>
              <a:cs typeface="Verdana" panose="020B0604030504040204" pitchFamily="34" charset="0"/>
            </a:endParaRPr>
          </a:p>
          <a:p>
            <a:pPr algn="just"/>
            <a:r>
              <a:rPr lang="tr-TR" sz="2200" dirty="0" smtClean="0">
                <a:latin typeface="Verdana" panose="020B0604030504040204" pitchFamily="34" charset="0"/>
                <a:ea typeface="Verdana" panose="020B0604030504040204" pitchFamily="34" charset="0"/>
                <a:cs typeface="Verdana" panose="020B0604030504040204" pitchFamily="34" charset="0"/>
              </a:rPr>
              <a:t>DBA </a:t>
            </a:r>
            <a:r>
              <a:rPr lang="tr-TR" sz="2200" dirty="0">
                <a:latin typeface="Verdana" panose="020B0604030504040204" pitchFamily="34" charset="0"/>
                <a:ea typeface="Verdana" panose="020B0604030504040204" pitchFamily="34" charset="0"/>
                <a:cs typeface="Verdana" panose="020B0604030504040204" pitchFamily="34" charset="0"/>
              </a:rPr>
              <a:t>bilgisi Elektronik Veri Değişimi </a:t>
            </a:r>
            <a:r>
              <a:rPr lang="tr-TR" sz="2200" dirty="0" smtClean="0">
                <a:latin typeface="Verdana" panose="020B0604030504040204" pitchFamily="34" charset="0"/>
                <a:ea typeface="Verdana" panose="020B0604030504040204" pitchFamily="34" charset="0"/>
                <a:cs typeface="Verdana" panose="020B0604030504040204" pitchFamily="34" charset="0"/>
              </a:rPr>
              <a:t>(</a:t>
            </a:r>
            <a:r>
              <a:rPr lang="tr-TR" sz="2200" b="1" dirty="0" smtClean="0">
                <a:latin typeface="Verdana" panose="020B0604030504040204" pitchFamily="34" charset="0"/>
                <a:ea typeface="Verdana" panose="020B0604030504040204" pitchFamily="34" charset="0"/>
                <a:cs typeface="Verdana" panose="020B0604030504040204" pitchFamily="34" charset="0"/>
              </a:rPr>
              <a:t>EDI</a:t>
            </a:r>
            <a:r>
              <a:rPr lang="tr-TR" sz="2200" dirty="0">
                <a:latin typeface="Verdana" panose="020B0604030504040204" pitchFamily="34" charset="0"/>
                <a:ea typeface="Verdana" panose="020B0604030504040204" pitchFamily="34" charset="0"/>
                <a:cs typeface="Verdana" panose="020B0604030504040204" pitchFamily="34" charset="0"/>
              </a:rPr>
              <a:t>) veya Elektronik Veri İşlemi </a:t>
            </a:r>
            <a:r>
              <a:rPr lang="tr-TR" sz="2200" dirty="0" smtClean="0">
                <a:latin typeface="Verdana" panose="020B0604030504040204" pitchFamily="34" charset="0"/>
                <a:ea typeface="Verdana" panose="020B0604030504040204" pitchFamily="34" charset="0"/>
                <a:cs typeface="Verdana" panose="020B0604030504040204" pitchFamily="34" charset="0"/>
              </a:rPr>
              <a:t>(</a:t>
            </a:r>
            <a:r>
              <a:rPr lang="tr-TR" sz="2200" b="1" dirty="0" smtClean="0">
                <a:latin typeface="Verdana" panose="020B0604030504040204" pitchFamily="34" charset="0"/>
                <a:ea typeface="Verdana" panose="020B0604030504040204" pitchFamily="34" charset="0"/>
                <a:cs typeface="Verdana" panose="020B0604030504040204" pitchFamily="34" charset="0"/>
              </a:rPr>
              <a:t>EDP</a:t>
            </a:r>
            <a:r>
              <a:rPr lang="tr-TR" sz="2200" dirty="0">
                <a:latin typeface="Verdana" panose="020B0604030504040204" pitchFamily="34" charset="0"/>
                <a:ea typeface="Verdana" panose="020B0604030504040204" pitchFamily="34" charset="0"/>
                <a:cs typeface="Verdana" panose="020B0604030504040204" pitchFamily="34" charset="0"/>
              </a:rPr>
              <a:t>) gibi elektronik haberleşme sistemleri kullanılarak gönderilebilir. </a:t>
            </a:r>
            <a:r>
              <a:rPr lang="tr-TR" sz="2200" dirty="0" smtClean="0">
                <a:latin typeface="Verdana" panose="020B0604030504040204" pitchFamily="34" charset="0"/>
                <a:ea typeface="Verdana" panose="020B0604030504040204" pitchFamily="34" charset="0"/>
                <a:cs typeface="Verdana" panose="020B0604030504040204" pitchFamily="34" charset="0"/>
              </a:rPr>
              <a:t> </a:t>
            </a:r>
          </a:p>
          <a:p>
            <a:pPr algn="just"/>
            <a:r>
              <a:rPr lang="tr-TR" sz="2200" i="1" dirty="0">
                <a:latin typeface="Verdana" panose="020B0604030504040204" pitchFamily="34" charset="0"/>
                <a:ea typeface="Verdana" panose="020B0604030504040204" pitchFamily="34" charset="0"/>
                <a:cs typeface="Verdana" panose="020B0604030504040204" pitchFamily="34" charset="0"/>
              </a:rPr>
              <a:t> </a:t>
            </a:r>
            <a:r>
              <a:rPr lang="tr-TR" sz="2200" i="1" dirty="0" smtClean="0">
                <a:latin typeface="Verdana" panose="020B0604030504040204" pitchFamily="34" charset="0"/>
                <a:ea typeface="Verdana" panose="020B0604030504040204" pitchFamily="34" charset="0"/>
                <a:cs typeface="Verdana" panose="020B0604030504040204" pitchFamily="34" charset="0"/>
              </a:rPr>
              <a:t>                                                                                          </a:t>
            </a:r>
            <a:r>
              <a:rPr lang="tr-TR" sz="2000" i="1" dirty="0" smtClean="0">
                <a:latin typeface="Verdana" panose="020B0604030504040204" pitchFamily="34" charset="0"/>
                <a:ea typeface="Verdana" panose="020B0604030504040204" pitchFamily="34" charset="0"/>
                <a:cs typeface="Verdana" panose="020B0604030504040204" pitchFamily="34" charset="0"/>
              </a:rPr>
              <a:t>(madde 5.9)</a:t>
            </a:r>
          </a:p>
        </p:txBody>
      </p:sp>
      <p:grpSp>
        <p:nvGrpSpPr>
          <p:cNvPr id="7" name="Grup 6"/>
          <p:cNvGrpSpPr/>
          <p:nvPr/>
        </p:nvGrpSpPr>
        <p:grpSpPr>
          <a:xfrm>
            <a:off x="149629" y="144926"/>
            <a:ext cx="11903826" cy="941965"/>
            <a:chOff x="860" y="1423522"/>
            <a:chExt cx="2073080" cy="1815196"/>
          </a:xfrm>
        </p:grpSpPr>
        <p:sp>
          <p:nvSpPr>
            <p:cNvPr id="8" name="Yuvarlatılmış Dikdörtgen 7"/>
            <p:cNvSpPr/>
            <p:nvPr/>
          </p:nvSpPr>
          <p:spPr>
            <a:xfrm>
              <a:off x="860" y="1423522"/>
              <a:ext cx="2073080" cy="1815196"/>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2" name="Yuvarlatılmış Dikdörtgen 4"/>
            <p:cNvSpPr/>
            <p:nvPr/>
          </p:nvSpPr>
          <p:spPr>
            <a:xfrm>
              <a:off x="89471" y="1450007"/>
              <a:ext cx="1895858" cy="163797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a:r>
                <a:rPr lang="tr-TR" sz="3200" b="1" dirty="0" smtClean="0">
                  <a:latin typeface="Verdana" panose="020B0604030504040204" pitchFamily="34" charset="0"/>
                  <a:ea typeface="Verdana" panose="020B0604030504040204" pitchFamily="34" charset="0"/>
                  <a:cs typeface="Verdana" panose="020B0604030504040204" pitchFamily="34" charset="0"/>
                </a:rPr>
                <a:t>GENEL KURALLAR </a:t>
              </a:r>
              <a:r>
                <a:rPr lang="tr-TR" sz="2200" b="1" i="1" dirty="0" smtClean="0">
                  <a:latin typeface="Verdana" panose="020B0604030504040204" pitchFamily="34" charset="0"/>
                  <a:ea typeface="Verdana" panose="020B0604030504040204" pitchFamily="34" charset="0"/>
                  <a:cs typeface="Verdana" panose="020B0604030504040204" pitchFamily="34" charset="0"/>
                </a:rPr>
                <a:t>(madde 5) </a:t>
              </a:r>
            </a:p>
          </p:txBody>
        </p:sp>
      </p:grpSp>
    </p:spTree>
    <p:extLst>
      <p:ext uri="{BB962C8B-B14F-4D97-AF65-F5344CB8AC3E}">
        <p14:creationId xmlns:p14="http://schemas.microsoft.com/office/powerpoint/2010/main" val="40497644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a:xfrm>
            <a:off x="9175865" y="6347138"/>
            <a:ext cx="2743200" cy="365125"/>
          </a:xfrm>
        </p:spPr>
        <p:txBody>
          <a:bodyPr/>
          <a:lstStyle/>
          <a:p>
            <a:fld id="{F3AC640D-BA70-4E29-8800-8AD267750801}" type="slidenum">
              <a:rPr lang="tr-TR" smtClean="0">
                <a:latin typeface="Verdana" panose="020B0604030504040204" pitchFamily="34" charset="0"/>
                <a:ea typeface="Verdana" panose="020B0604030504040204" pitchFamily="34" charset="0"/>
                <a:cs typeface="Verdana" panose="020B0604030504040204" pitchFamily="34" charset="0"/>
              </a:rPr>
              <a:t>23</a:t>
            </a:fld>
            <a:endParaRPr lang="tr-TR" dirty="0">
              <a:latin typeface="Verdana" panose="020B0604030504040204" pitchFamily="34" charset="0"/>
              <a:ea typeface="Verdana" panose="020B0604030504040204" pitchFamily="34" charset="0"/>
              <a:cs typeface="Verdana" panose="020B0604030504040204" pitchFamily="34" charset="0"/>
            </a:endParaRPr>
          </a:p>
        </p:txBody>
      </p:sp>
      <p:sp>
        <p:nvSpPr>
          <p:cNvPr id="5" name="Dikdörtgen 4"/>
          <p:cNvSpPr/>
          <p:nvPr/>
        </p:nvSpPr>
        <p:spPr>
          <a:xfrm>
            <a:off x="781396" y="1391935"/>
            <a:ext cx="10823171" cy="4985980"/>
          </a:xfrm>
          <a:prstGeom prst="rect">
            <a:avLst/>
          </a:prstGeom>
        </p:spPr>
        <p:txBody>
          <a:bodyPr wrap="square">
            <a:spAutoFit/>
          </a:bodyPr>
          <a:lstStyle/>
          <a:p>
            <a:pPr algn="just"/>
            <a:r>
              <a:rPr lang="tr-TR" sz="2200" b="1" dirty="0" smtClean="0">
                <a:latin typeface="Verdana" panose="020B0604030504040204" pitchFamily="34" charset="0"/>
                <a:ea typeface="Verdana" panose="020B0604030504040204" pitchFamily="34" charset="0"/>
                <a:cs typeface="Verdana" panose="020B0604030504040204" pitchFamily="34" charset="0"/>
              </a:rPr>
              <a:t>Yöntem-1 </a:t>
            </a:r>
            <a:r>
              <a:rPr lang="tr-TR" sz="2200" b="1" dirty="0">
                <a:latin typeface="Verdana" panose="020B0604030504040204" pitchFamily="34" charset="0"/>
                <a:ea typeface="Verdana" panose="020B0604030504040204" pitchFamily="34" charset="0"/>
                <a:cs typeface="Verdana" panose="020B0604030504040204" pitchFamily="34" charset="0"/>
              </a:rPr>
              <a:t>uyarınca tartım hizmeti sunamayacak </a:t>
            </a:r>
            <a:r>
              <a:rPr lang="tr-TR" sz="2200" dirty="0">
                <a:latin typeface="Verdana" panose="020B0604030504040204" pitchFamily="34" charset="0"/>
                <a:ea typeface="Verdana" panose="020B0604030504040204" pitchFamily="34" charset="0"/>
                <a:cs typeface="Verdana" panose="020B0604030504040204" pitchFamily="34" charset="0"/>
              </a:rPr>
              <a:t>olan kıyı tesisi </a:t>
            </a:r>
            <a:r>
              <a:rPr lang="tr-TR" sz="2200" dirty="0" smtClean="0">
                <a:latin typeface="Verdana" panose="020B0604030504040204" pitchFamily="34" charset="0"/>
                <a:ea typeface="Verdana" panose="020B0604030504040204" pitchFamily="34" charset="0"/>
                <a:cs typeface="Verdana" panose="020B0604030504040204" pitchFamily="34" charset="0"/>
              </a:rPr>
              <a:t>işleticisinin </a:t>
            </a:r>
            <a:r>
              <a:rPr lang="tr-TR" sz="2200" dirty="0">
                <a:latin typeface="Verdana" panose="020B0604030504040204" pitchFamily="34" charset="0"/>
                <a:ea typeface="Verdana" panose="020B0604030504040204" pitchFamily="34" charset="0"/>
                <a:cs typeface="Verdana" panose="020B0604030504040204" pitchFamily="34" charset="0"/>
              </a:rPr>
              <a:t>bu durumunu yükletene ve hat operatörüne önceden </a:t>
            </a:r>
            <a:r>
              <a:rPr lang="tr-TR" sz="2200" dirty="0" smtClean="0">
                <a:latin typeface="Verdana" panose="020B0604030504040204" pitchFamily="34" charset="0"/>
                <a:ea typeface="Verdana" panose="020B0604030504040204" pitchFamily="34" charset="0"/>
                <a:cs typeface="Verdana" panose="020B0604030504040204" pitchFamily="34" charset="0"/>
              </a:rPr>
              <a:t>bildirmesi  gereklidir. </a:t>
            </a:r>
          </a:p>
          <a:p>
            <a:pPr algn="just"/>
            <a:r>
              <a:rPr lang="tr-TR" sz="2000" i="1" dirty="0" smtClean="0">
                <a:latin typeface="Verdana" panose="020B0604030504040204" pitchFamily="34" charset="0"/>
                <a:ea typeface="Verdana" panose="020B0604030504040204" pitchFamily="34" charset="0"/>
                <a:cs typeface="Verdana" panose="020B0604030504040204" pitchFamily="34" charset="0"/>
              </a:rPr>
              <a:t>                                                                                                   (madde 5.12)</a:t>
            </a:r>
          </a:p>
          <a:p>
            <a:pPr algn="just"/>
            <a:endParaRPr lang="tr-TR" sz="1200" dirty="0">
              <a:latin typeface="Verdana" panose="020B0604030504040204" pitchFamily="34" charset="0"/>
              <a:ea typeface="Verdana" panose="020B0604030504040204" pitchFamily="34" charset="0"/>
              <a:cs typeface="Verdana" panose="020B0604030504040204" pitchFamily="34" charset="0"/>
            </a:endParaRPr>
          </a:p>
          <a:p>
            <a:pPr algn="just"/>
            <a:r>
              <a:rPr lang="tr-TR" sz="2200" b="1" dirty="0" smtClean="0">
                <a:latin typeface="Verdana" panose="020B0604030504040204" pitchFamily="34" charset="0"/>
                <a:ea typeface="Verdana" panose="020B0604030504040204" pitchFamily="34" charset="0"/>
                <a:cs typeface="Verdana" panose="020B0604030504040204" pitchFamily="34" charset="0"/>
              </a:rPr>
              <a:t>Kıyı </a:t>
            </a:r>
            <a:r>
              <a:rPr lang="tr-TR" sz="2200" b="1" dirty="0">
                <a:latin typeface="Verdana" panose="020B0604030504040204" pitchFamily="34" charset="0"/>
                <a:ea typeface="Verdana" panose="020B0604030504040204" pitchFamily="34" charset="0"/>
                <a:cs typeface="Verdana" panose="020B0604030504040204" pitchFamily="34" charset="0"/>
              </a:rPr>
              <a:t>tesisinde dolumu yapılan</a:t>
            </a:r>
            <a:r>
              <a:rPr lang="tr-TR" sz="2200" dirty="0">
                <a:latin typeface="Verdana" panose="020B0604030504040204" pitchFamily="34" charset="0"/>
                <a:ea typeface="Verdana" panose="020B0604030504040204" pitchFamily="34" charset="0"/>
                <a:cs typeface="Verdana" panose="020B0604030504040204" pitchFamily="34" charset="0"/>
              </a:rPr>
              <a:t> konteynerlerin brüt ağırlıklarının kıyı tesisi tarafından Yöntem-1 uyarınca tespit edilerek yükletene ve hat operatörüne bildirilmesi zorunludur. </a:t>
            </a:r>
            <a:r>
              <a:rPr lang="tr-TR" sz="2200" dirty="0" smtClean="0">
                <a:latin typeface="Verdana" panose="020B0604030504040204" pitchFamily="34" charset="0"/>
                <a:ea typeface="Verdana" panose="020B0604030504040204" pitchFamily="34" charset="0"/>
                <a:cs typeface="Verdana" panose="020B0604030504040204" pitchFamily="34" charset="0"/>
              </a:rPr>
              <a:t>Söz </a:t>
            </a:r>
            <a:r>
              <a:rPr lang="tr-TR" sz="2200" dirty="0">
                <a:latin typeface="Verdana" panose="020B0604030504040204" pitchFamily="34" charset="0"/>
                <a:ea typeface="Verdana" panose="020B0604030504040204" pitchFamily="34" charset="0"/>
                <a:cs typeface="Verdana" panose="020B0604030504040204" pitchFamily="34" charset="0"/>
              </a:rPr>
              <a:t>konusu bildirimi elektronik ortamda göndermek isteyen kıyı tesisi işleticisi </a:t>
            </a:r>
            <a:r>
              <a:rPr lang="tr-TR" sz="2200" b="1" dirty="0" smtClean="0">
                <a:latin typeface="Verdana" panose="020B0604030504040204" pitchFamily="34" charset="0"/>
                <a:ea typeface="Verdana" panose="020B0604030504040204" pitchFamily="34" charset="0"/>
                <a:cs typeface="Verdana" panose="020B0604030504040204" pitchFamily="34" charset="0"/>
              </a:rPr>
              <a:t>EDI/EDP</a:t>
            </a:r>
            <a:r>
              <a:rPr lang="tr-TR" sz="2200" dirty="0" smtClean="0">
                <a:latin typeface="Verdana" panose="020B0604030504040204" pitchFamily="34" charset="0"/>
                <a:ea typeface="Verdana" panose="020B0604030504040204" pitchFamily="34" charset="0"/>
                <a:cs typeface="Verdana" panose="020B0604030504040204" pitchFamily="34" charset="0"/>
              </a:rPr>
              <a:t> </a:t>
            </a:r>
            <a:r>
              <a:rPr lang="tr-TR" sz="2200" dirty="0">
                <a:latin typeface="Verdana" panose="020B0604030504040204" pitchFamily="34" charset="0"/>
                <a:ea typeface="Verdana" panose="020B0604030504040204" pitchFamily="34" charset="0"/>
                <a:cs typeface="Verdana" panose="020B0604030504040204" pitchFamily="34" charset="0"/>
              </a:rPr>
              <a:t>gibi elektronik haberleşme </a:t>
            </a:r>
            <a:r>
              <a:rPr lang="tr-TR" sz="2200" dirty="0" smtClean="0">
                <a:latin typeface="Verdana" panose="020B0604030504040204" pitchFamily="34" charset="0"/>
                <a:ea typeface="Verdana" panose="020B0604030504040204" pitchFamily="34" charset="0"/>
                <a:cs typeface="Verdana" panose="020B0604030504040204" pitchFamily="34" charset="0"/>
              </a:rPr>
              <a:t>sistemlerini veya </a:t>
            </a:r>
            <a:r>
              <a:rPr lang="tr-TR" sz="2200" b="1" dirty="0">
                <a:latin typeface="Verdana" panose="020B0604030504040204" pitchFamily="34" charset="0"/>
                <a:ea typeface="Verdana" panose="020B0604030504040204" pitchFamily="34" charset="0"/>
                <a:cs typeface="Verdana" panose="020B0604030504040204" pitchFamily="34" charset="0"/>
              </a:rPr>
              <a:t>mevcut iletişim/haberleşme </a:t>
            </a:r>
            <a:r>
              <a:rPr lang="tr-TR" sz="2200" b="1" dirty="0" smtClean="0">
                <a:latin typeface="Verdana" panose="020B0604030504040204" pitchFamily="34" charset="0"/>
                <a:ea typeface="Verdana" panose="020B0604030504040204" pitchFamily="34" charset="0"/>
                <a:cs typeface="Verdana" panose="020B0604030504040204" pitchFamily="34" charset="0"/>
              </a:rPr>
              <a:t>sistemlerini</a:t>
            </a:r>
            <a:r>
              <a:rPr lang="tr-TR" sz="2200" dirty="0" smtClean="0">
                <a:latin typeface="Verdana" panose="020B0604030504040204" pitchFamily="34" charset="0"/>
                <a:ea typeface="Verdana" panose="020B0604030504040204" pitchFamily="34" charset="0"/>
                <a:cs typeface="Verdana" panose="020B0604030504040204" pitchFamily="34" charset="0"/>
              </a:rPr>
              <a:t> kullanır</a:t>
            </a:r>
            <a:r>
              <a:rPr lang="tr-TR" sz="2200" dirty="0">
                <a:latin typeface="Verdana" panose="020B0604030504040204" pitchFamily="34" charset="0"/>
                <a:ea typeface="Verdana" panose="020B0604030504040204" pitchFamily="34" charset="0"/>
                <a:cs typeface="Verdana" panose="020B0604030504040204" pitchFamily="34" charset="0"/>
              </a:rPr>
              <a:t>. </a:t>
            </a:r>
            <a:endParaRPr lang="tr-TR" sz="2200" dirty="0" smtClean="0">
              <a:latin typeface="Verdana" panose="020B0604030504040204" pitchFamily="34" charset="0"/>
              <a:ea typeface="Verdana" panose="020B0604030504040204" pitchFamily="34" charset="0"/>
              <a:cs typeface="Verdana" panose="020B0604030504040204" pitchFamily="34" charset="0"/>
            </a:endParaRPr>
          </a:p>
          <a:p>
            <a:pPr algn="just"/>
            <a:endParaRPr lang="tr-TR" sz="2200" b="1" u="sng" dirty="0">
              <a:latin typeface="Verdana" panose="020B0604030504040204" pitchFamily="34" charset="0"/>
              <a:ea typeface="Verdana" panose="020B0604030504040204" pitchFamily="34" charset="0"/>
              <a:cs typeface="Verdana" panose="020B0604030504040204" pitchFamily="34" charset="0"/>
            </a:endParaRPr>
          </a:p>
          <a:p>
            <a:pPr algn="just"/>
            <a:r>
              <a:rPr lang="tr-TR" sz="2200" b="1" u="sng" dirty="0" smtClean="0">
                <a:latin typeface="Verdana" panose="020B0604030504040204" pitchFamily="34" charset="0"/>
                <a:ea typeface="Verdana" panose="020B0604030504040204" pitchFamily="34" charset="0"/>
                <a:cs typeface="Verdana" panose="020B0604030504040204" pitchFamily="34" charset="0"/>
              </a:rPr>
              <a:t>Dolu </a:t>
            </a:r>
            <a:r>
              <a:rPr lang="tr-TR" sz="2200" b="1" u="sng" dirty="0">
                <a:latin typeface="Verdana" panose="020B0604030504040204" pitchFamily="34" charset="0"/>
                <a:ea typeface="Verdana" panose="020B0604030504040204" pitchFamily="34" charset="0"/>
                <a:cs typeface="Verdana" panose="020B0604030504040204" pitchFamily="34" charset="0"/>
              </a:rPr>
              <a:t>konteynerin brüt ağırlığının Yöntem-1 uyarınca tespit edilmesi için gerekli kriterlere sahip olmayan kıyı tesislerinde konteyner dolumu yapılamaz.</a:t>
            </a:r>
            <a:r>
              <a:rPr lang="tr-TR" sz="2200" dirty="0">
                <a:latin typeface="Verdana" panose="020B0604030504040204" pitchFamily="34" charset="0"/>
                <a:ea typeface="Verdana" panose="020B0604030504040204" pitchFamily="34" charset="0"/>
                <a:cs typeface="Verdana" panose="020B0604030504040204" pitchFamily="34" charset="0"/>
              </a:rPr>
              <a:t> </a:t>
            </a:r>
            <a:endParaRPr lang="tr-TR" sz="2200" dirty="0" smtClean="0">
              <a:latin typeface="Verdana" panose="020B0604030504040204" pitchFamily="34" charset="0"/>
              <a:ea typeface="Verdana" panose="020B0604030504040204" pitchFamily="34" charset="0"/>
              <a:cs typeface="Verdana" panose="020B0604030504040204" pitchFamily="34" charset="0"/>
            </a:endParaRPr>
          </a:p>
          <a:p>
            <a:pPr algn="just"/>
            <a:r>
              <a:rPr lang="tr-TR" sz="2200" i="1" dirty="0">
                <a:latin typeface="Verdana" panose="020B0604030504040204" pitchFamily="34" charset="0"/>
                <a:ea typeface="Verdana" panose="020B0604030504040204" pitchFamily="34" charset="0"/>
                <a:cs typeface="Verdana" panose="020B0604030504040204" pitchFamily="34" charset="0"/>
              </a:rPr>
              <a:t> </a:t>
            </a:r>
            <a:r>
              <a:rPr lang="tr-TR" sz="2200" i="1" dirty="0" smtClean="0">
                <a:latin typeface="Verdana" panose="020B0604030504040204" pitchFamily="34" charset="0"/>
                <a:ea typeface="Verdana" panose="020B0604030504040204" pitchFamily="34" charset="0"/>
                <a:cs typeface="Verdana" panose="020B0604030504040204" pitchFamily="34" charset="0"/>
              </a:rPr>
              <a:t>                                                                                         </a:t>
            </a:r>
            <a:r>
              <a:rPr lang="tr-TR" sz="2000" i="1" dirty="0" smtClean="0">
                <a:latin typeface="Verdana" panose="020B0604030504040204" pitchFamily="34" charset="0"/>
                <a:ea typeface="Verdana" panose="020B0604030504040204" pitchFamily="34" charset="0"/>
                <a:cs typeface="Verdana" panose="020B0604030504040204" pitchFamily="34" charset="0"/>
              </a:rPr>
              <a:t>(madde 5.13)</a:t>
            </a:r>
          </a:p>
        </p:txBody>
      </p:sp>
      <p:grpSp>
        <p:nvGrpSpPr>
          <p:cNvPr id="7" name="Grup 6"/>
          <p:cNvGrpSpPr/>
          <p:nvPr/>
        </p:nvGrpSpPr>
        <p:grpSpPr>
          <a:xfrm>
            <a:off x="149629" y="144926"/>
            <a:ext cx="11903826" cy="941965"/>
            <a:chOff x="860" y="1423522"/>
            <a:chExt cx="2073080" cy="1815196"/>
          </a:xfrm>
        </p:grpSpPr>
        <p:sp>
          <p:nvSpPr>
            <p:cNvPr id="8" name="Yuvarlatılmış Dikdörtgen 7"/>
            <p:cNvSpPr/>
            <p:nvPr/>
          </p:nvSpPr>
          <p:spPr>
            <a:xfrm>
              <a:off x="860" y="1423522"/>
              <a:ext cx="2073080" cy="1815196"/>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2" name="Yuvarlatılmış Dikdörtgen 4"/>
            <p:cNvSpPr/>
            <p:nvPr/>
          </p:nvSpPr>
          <p:spPr>
            <a:xfrm>
              <a:off x="89471" y="1450007"/>
              <a:ext cx="1895858" cy="163797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a:r>
                <a:rPr lang="tr-TR" sz="3200" b="1" dirty="0" smtClean="0">
                  <a:latin typeface="Verdana" panose="020B0604030504040204" pitchFamily="34" charset="0"/>
                  <a:ea typeface="Verdana" panose="020B0604030504040204" pitchFamily="34" charset="0"/>
                  <a:cs typeface="Verdana" panose="020B0604030504040204" pitchFamily="34" charset="0"/>
                </a:rPr>
                <a:t>GENEL KURALLAR </a:t>
              </a:r>
              <a:r>
                <a:rPr lang="tr-TR" sz="2200" b="1" i="1" dirty="0" smtClean="0">
                  <a:latin typeface="Verdana" panose="020B0604030504040204" pitchFamily="34" charset="0"/>
                  <a:ea typeface="Verdana" panose="020B0604030504040204" pitchFamily="34" charset="0"/>
                  <a:cs typeface="Verdana" panose="020B0604030504040204" pitchFamily="34" charset="0"/>
                </a:rPr>
                <a:t>(madde 5) </a:t>
              </a:r>
            </a:p>
          </p:txBody>
        </p:sp>
      </p:grpSp>
    </p:spTree>
    <p:extLst>
      <p:ext uri="{BB962C8B-B14F-4D97-AF65-F5344CB8AC3E}">
        <p14:creationId xmlns:p14="http://schemas.microsoft.com/office/powerpoint/2010/main" val="36417440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a:xfrm>
            <a:off x="9026237" y="6356350"/>
            <a:ext cx="2743200" cy="365125"/>
          </a:xfrm>
        </p:spPr>
        <p:txBody>
          <a:bodyPr/>
          <a:lstStyle/>
          <a:p>
            <a:fld id="{F3AC640D-BA70-4E29-8800-8AD267750801}" type="slidenum">
              <a:rPr lang="tr-TR" smtClean="0">
                <a:latin typeface="Verdana" panose="020B0604030504040204" pitchFamily="34" charset="0"/>
                <a:ea typeface="Verdana" panose="020B0604030504040204" pitchFamily="34" charset="0"/>
                <a:cs typeface="Verdana" panose="020B0604030504040204" pitchFamily="34" charset="0"/>
              </a:rPr>
              <a:t>24</a:t>
            </a:fld>
            <a:endParaRPr lang="tr-TR" dirty="0">
              <a:latin typeface="Verdana" panose="020B0604030504040204" pitchFamily="34" charset="0"/>
              <a:ea typeface="Verdana" panose="020B0604030504040204" pitchFamily="34" charset="0"/>
              <a:cs typeface="Verdana" panose="020B0604030504040204" pitchFamily="34" charset="0"/>
            </a:endParaRPr>
          </a:p>
        </p:txBody>
      </p:sp>
      <p:sp>
        <p:nvSpPr>
          <p:cNvPr id="5" name="Dikdörtgen 4"/>
          <p:cNvSpPr/>
          <p:nvPr/>
        </p:nvSpPr>
        <p:spPr>
          <a:xfrm>
            <a:off x="781396" y="1523122"/>
            <a:ext cx="10823171" cy="4832092"/>
          </a:xfrm>
          <a:prstGeom prst="rect">
            <a:avLst/>
          </a:prstGeom>
        </p:spPr>
        <p:txBody>
          <a:bodyPr wrap="square">
            <a:spAutoFit/>
          </a:bodyPr>
          <a:lstStyle/>
          <a:p>
            <a:pPr algn="just"/>
            <a:r>
              <a:rPr lang="tr-TR" sz="2200" b="1" dirty="0">
                <a:latin typeface="Verdana" panose="020B0604030504040204" pitchFamily="34" charset="0"/>
                <a:ea typeface="Verdana" panose="020B0604030504040204" pitchFamily="34" charset="0"/>
                <a:cs typeface="Verdana" panose="020B0604030504040204" pitchFamily="34" charset="0"/>
              </a:rPr>
              <a:t>Yöntem-1 ve Yöntem-2’de kullanılan tartı </a:t>
            </a:r>
            <a:r>
              <a:rPr lang="tr-TR" sz="2200" b="1" dirty="0" smtClean="0">
                <a:latin typeface="Verdana" panose="020B0604030504040204" pitchFamily="34" charset="0"/>
                <a:ea typeface="Verdana" panose="020B0604030504040204" pitchFamily="34" charset="0"/>
                <a:cs typeface="Verdana" panose="020B0604030504040204" pitchFamily="34" charset="0"/>
              </a:rPr>
              <a:t>aletleri</a:t>
            </a:r>
            <a:r>
              <a:rPr lang="tr-TR" sz="2200" dirty="0">
                <a:latin typeface="Verdana" panose="020B0604030504040204" pitchFamily="34" charset="0"/>
                <a:ea typeface="Verdana" panose="020B0604030504040204" pitchFamily="34" charset="0"/>
                <a:cs typeface="Verdana" panose="020B0604030504040204" pitchFamily="34" charset="0"/>
              </a:rPr>
              <a:t>;</a:t>
            </a:r>
            <a:endParaRPr lang="tr-TR" sz="2200" dirty="0" smtClean="0">
              <a:latin typeface="Verdana" panose="020B0604030504040204" pitchFamily="34" charset="0"/>
              <a:ea typeface="Verdana" panose="020B0604030504040204" pitchFamily="34" charset="0"/>
              <a:cs typeface="Verdana" panose="020B0604030504040204" pitchFamily="34" charset="0"/>
            </a:endParaRPr>
          </a:p>
          <a:p>
            <a:pPr algn="just"/>
            <a:endParaRPr lang="tr-TR" sz="2200" dirty="0">
              <a:latin typeface="Verdana" panose="020B0604030504040204" pitchFamily="34" charset="0"/>
              <a:ea typeface="Verdana" panose="020B0604030504040204" pitchFamily="34" charset="0"/>
              <a:cs typeface="Verdana" panose="020B0604030504040204" pitchFamily="34" charset="0"/>
            </a:endParaRPr>
          </a:p>
          <a:p>
            <a:pPr marL="342900" indent="-342900" algn="just">
              <a:buFontTx/>
              <a:buChar char="-"/>
            </a:pPr>
            <a:r>
              <a:rPr lang="tr-TR" sz="2200" dirty="0" smtClean="0">
                <a:latin typeface="Verdana" panose="020B0604030504040204" pitchFamily="34" charset="0"/>
                <a:ea typeface="Verdana" panose="020B0604030504040204" pitchFamily="34" charset="0"/>
                <a:cs typeface="Verdana" panose="020B0604030504040204" pitchFamily="34" charset="0"/>
              </a:rPr>
              <a:t>BST </a:t>
            </a:r>
            <a:r>
              <a:rPr lang="tr-TR" sz="2200" dirty="0">
                <a:latin typeface="Verdana" panose="020B0604030504040204" pitchFamily="34" charset="0"/>
                <a:ea typeface="Verdana" panose="020B0604030504040204" pitchFamily="34" charset="0"/>
                <a:cs typeface="Verdana" panose="020B0604030504040204" pitchFamily="34" charset="0"/>
              </a:rPr>
              <a:t>Bakanlığının ilgili </a:t>
            </a:r>
            <a:r>
              <a:rPr lang="tr-TR" sz="2200" dirty="0" smtClean="0">
                <a:latin typeface="Verdana" panose="020B0604030504040204" pitchFamily="34" charset="0"/>
                <a:ea typeface="Verdana" panose="020B0604030504040204" pitchFamily="34" charset="0"/>
                <a:cs typeface="Verdana" panose="020B0604030504040204" pitchFamily="34" charset="0"/>
              </a:rPr>
              <a:t>mevzuatında* </a:t>
            </a:r>
            <a:r>
              <a:rPr lang="tr-TR" sz="2200" dirty="0">
                <a:latin typeface="Verdana" panose="020B0604030504040204" pitchFamily="34" charset="0"/>
                <a:ea typeface="Verdana" panose="020B0604030504040204" pitchFamily="34" charset="0"/>
                <a:cs typeface="Verdana" panose="020B0604030504040204" pitchFamily="34" charset="0"/>
              </a:rPr>
              <a:t>belirtilen yasal gereklilikleri </a:t>
            </a:r>
            <a:r>
              <a:rPr lang="tr-TR" sz="2200" dirty="0" smtClean="0">
                <a:latin typeface="Verdana" panose="020B0604030504040204" pitchFamily="34" charset="0"/>
                <a:ea typeface="Verdana" panose="020B0604030504040204" pitchFamily="34" charset="0"/>
                <a:cs typeface="Verdana" panose="020B0604030504040204" pitchFamily="34" charset="0"/>
              </a:rPr>
              <a:t>sağlayan, </a:t>
            </a:r>
            <a:r>
              <a:rPr lang="tr-TR" sz="2200" dirty="0">
                <a:latin typeface="Verdana" panose="020B0604030504040204" pitchFamily="34" charset="0"/>
                <a:ea typeface="Verdana" panose="020B0604030504040204" pitchFamily="34" charset="0"/>
                <a:cs typeface="Verdana" panose="020B0604030504040204" pitchFamily="34" charset="0"/>
              </a:rPr>
              <a:t>adı geçen bakanlık tarafından </a:t>
            </a:r>
            <a:r>
              <a:rPr lang="tr-TR" sz="2200" u="sng" dirty="0">
                <a:latin typeface="Verdana" panose="020B0604030504040204" pitchFamily="34" charset="0"/>
                <a:ea typeface="Verdana" panose="020B0604030504040204" pitchFamily="34" charset="0"/>
                <a:cs typeface="Verdana" panose="020B0604030504040204" pitchFamily="34" charset="0"/>
              </a:rPr>
              <a:t>periyodik muayenesi yapılarak muayene kartı </a:t>
            </a:r>
            <a:r>
              <a:rPr lang="tr-TR" sz="2200" u="sng" dirty="0" smtClean="0">
                <a:latin typeface="Verdana" panose="020B0604030504040204" pitchFamily="34" charset="0"/>
                <a:ea typeface="Verdana" panose="020B0604030504040204" pitchFamily="34" charset="0"/>
                <a:cs typeface="Verdana" panose="020B0604030504040204" pitchFamily="34" charset="0"/>
              </a:rPr>
              <a:t>düzenlenen,</a:t>
            </a:r>
            <a:r>
              <a:rPr lang="tr-TR" sz="2200" dirty="0" smtClean="0">
                <a:latin typeface="Verdana" panose="020B0604030504040204" pitchFamily="34" charset="0"/>
                <a:ea typeface="Verdana" panose="020B0604030504040204" pitchFamily="34" charset="0"/>
                <a:cs typeface="Verdana" panose="020B0604030504040204" pitchFamily="34" charset="0"/>
              </a:rPr>
              <a:t> </a:t>
            </a:r>
            <a:r>
              <a:rPr lang="tr-TR" sz="2200" dirty="0">
                <a:latin typeface="Verdana" panose="020B0604030504040204" pitchFamily="34" charset="0"/>
                <a:ea typeface="Verdana" panose="020B0604030504040204" pitchFamily="34" charset="0"/>
                <a:cs typeface="Verdana" panose="020B0604030504040204" pitchFamily="34" charset="0"/>
              </a:rPr>
              <a:t>ve</a:t>
            </a:r>
            <a:r>
              <a:rPr lang="tr-TR" sz="2200" b="1" dirty="0">
                <a:latin typeface="Verdana" panose="020B0604030504040204" pitchFamily="34" charset="0"/>
                <a:ea typeface="Verdana" panose="020B0604030504040204" pitchFamily="34" charset="0"/>
                <a:cs typeface="Verdana" panose="020B0604030504040204" pitchFamily="34" charset="0"/>
              </a:rPr>
              <a:t> </a:t>
            </a:r>
            <a:endParaRPr lang="tr-TR" sz="2200" b="1" dirty="0" smtClean="0">
              <a:latin typeface="Verdana" panose="020B0604030504040204" pitchFamily="34" charset="0"/>
              <a:ea typeface="Verdana" panose="020B0604030504040204" pitchFamily="34" charset="0"/>
              <a:cs typeface="Verdana" panose="020B0604030504040204" pitchFamily="34" charset="0"/>
            </a:endParaRPr>
          </a:p>
          <a:p>
            <a:pPr algn="just"/>
            <a:endParaRPr lang="tr-TR" sz="2200" b="1" dirty="0" smtClean="0">
              <a:latin typeface="Verdana" panose="020B0604030504040204" pitchFamily="34" charset="0"/>
              <a:ea typeface="Verdana" panose="020B0604030504040204" pitchFamily="34" charset="0"/>
              <a:cs typeface="Verdana" panose="020B0604030504040204" pitchFamily="34" charset="0"/>
            </a:endParaRPr>
          </a:p>
          <a:p>
            <a:pPr marL="342900" indent="-342900" algn="just">
              <a:buFontTx/>
              <a:buChar char="-"/>
            </a:pPr>
            <a:r>
              <a:rPr lang="tr-TR" sz="2200" dirty="0" smtClean="0">
                <a:latin typeface="Verdana" panose="020B0604030504040204" pitchFamily="34" charset="0"/>
                <a:ea typeface="Verdana" panose="020B0604030504040204" pitchFamily="34" charset="0"/>
                <a:cs typeface="Verdana" panose="020B0604030504040204" pitchFamily="34" charset="0"/>
              </a:rPr>
              <a:t>TÜRKAK </a:t>
            </a:r>
            <a:r>
              <a:rPr lang="tr-TR" sz="2200" dirty="0">
                <a:latin typeface="Verdana" panose="020B0604030504040204" pitchFamily="34" charset="0"/>
                <a:ea typeface="Verdana" panose="020B0604030504040204" pitchFamily="34" charset="0"/>
                <a:cs typeface="Verdana" panose="020B0604030504040204" pitchFamily="34" charset="0"/>
              </a:rPr>
              <a:t>tarafından tartı aletlerinin kalibrasyonu alanında </a:t>
            </a:r>
            <a:r>
              <a:rPr lang="tr-TR" sz="2200" dirty="0" smtClean="0">
                <a:latin typeface="Verdana" panose="020B0604030504040204" pitchFamily="34" charset="0"/>
                <a:ea typeface="Verdana" panose="020B0604030504040204" pitchFamily="34" charset="0"/>
                <a:cs typeface="Verdana" panose="020B0604030504040204" pitchFamily="34" charset="0"/>
              </a:rPr>
              <a:t>akredite </a:t>
            </a:r>
            <a:r>
              <a:rPr lang="tr-TR" sz="2200" dirty="0">
                <a:latin typeface="Verdana" panose="020B0604030504040204" pitchFamily="34" charset="0"/>
                <a:ea typeface="Verdana" panose="020B0604030504040204" pitchFamily="34" charset="0"/>
                <a:cs typeface="Verdana" panose="020B0604030504040204" pitchFamily="34" charset="0"/>
              </a:rPr>
              <a:t>edilmiş kurum veya kuruluşlarca </a:t>
            </a:r>
            <a:r>
              <a:rPr lang="tr-TR" sz="2200" u="sng" dirty="0" smtClean="0">
                <a:latin typeface="Verdana" panose="020B0604030504040204" pitchFamily="34" charset="0"/>
                <a:ea typeface="Verdana" panose="020B0604030504040204" pitchFamily="34" charset="0"/>
                <a:cs typeface="Verdana" panose="020B0604030504040204" pitchFamily="34" charset="0"/>
              </a:rPr>
              <a:t>kalibrasyonu </a:t>
            </a:r>
            <a:r>
              <a:rPr lang="tr-TR" sz="2200" u="sng" dirty="0">
                <a:latin typeface="Verdana" panose="020B0604030504040204" pitchFamily="34" charset="0"/>
                <a:ea typeface="Verdana" panose="020B0604030504040204" pitchFamily="34" charset="0"/>
                <a:cs typeface="Verdana" panose="020B0604030504040204" pitchFamily="34" charset="0"/>
              </a:rPr>
              <a:t>yapılan ve sertifikalandırılan </a:t>
            </a:r>
            <a:endParaRPr lang="tr-TR" sz="2200" u="sng" dirty="0" smtClean="0">
              <a:latin typeface="Verdana" panose="020B0604030504040204" pitchFamily="34" charset="0"/>
              <a:ea typeface="Verdana" panose="020B0604030504040204" pitchFamily="34" charset="0"/>
              <a:cs typeface="Verdana" panose="020B0604030504040204" pitchFamily="34" charset="0"/>
            </a:endParaRPr>
          </a:p>
          <a:p>
            <a:pPr algn="just"/>
            <a:endParaRPr lang="tr-TR" sz="2200" u="sng" dirty="0">
              <a:latin typeface="Verdana" panose="020B0604030504040204" pitchFamily="34" charset="0"/>
              <a:ea typeface="Verdana" panose="020B0604030504040204" pitchFamily="34" charset="0"/>
              <a:cs typeface="Verdana" panose="020B0604030504040204" pitchFamily="34" charset="0"/>
            </a:endParaRPr>
          </a:p>
          <a:p>
            <a:pPr algn="just"/>
            <a:r>
              <a:rPr lang="tr-TR" sz="2200" dirty="0" smtClean="0">
                <a:latin typeface="Verdana" panose="020B0604030504040204" pitchFamily="34" charset="0"/>
                <a:ea typeface="Verdana" panose="020B0604030504040204" pitchFamily="34" charset="0"/>
                <a:cs typeface="Verdana" panose="020B0604030504040204" pitchFamily="34" charset="0"/>
              </a:rPr>
              <a:t>tartı </a:t>
            </a:r>
            <a:r>
              <a:rPr lang="tr-TR" sz="2200" dirty="0">
                <a:latin typeface="Verdana" panose="020B0604030504040204" pitchFamily="34" charset="0"/>
                <a:ea typeface="Verdana" panose="020B0604030504040204" pitchFamily="34" charset="0"/>
                <a:cs typeface="Verdana" panose="020B0604030504040204" pitchFamily="34" charset="0"/>
              </a:rPr>
              <a:t>aleti olmak zorundadır. </a:t>
            </a:r>
            <a:r>
              <a:rPr lang="tr-TR" sz="2200" dirty="0" smtClean="0">
                <a:latin typeface="Verdana" panose="020B0604030504040204" pitchFamily="34" charset="0"/>
                <a:ea typeface="Verdana" panose="020B0604030504040204" pitchFamily="34" charset="0"/>
                <a:cs typeface="Verdana" panose="020B0604030504040204" pitchFamily="34" charset="0"/>
              </a:rPr>
              <a:t>Kalibrasyonu </a:t>
            </a:r>
            <a:r>
              <a:rPr lang="tr-TR" sz="2200" dirty="0">
                <a:latin typeface="Verdana" panose="020B0604030504040204" pitchFamily="34" charset="0"/>
                <a:ea typeface="Verdana" panose="020B0604030504040204" pitchFamily="34" charset="0"/>
                <a:cs typeface="Verdana" panose="020B0604030504040204" pitchFamily="34" charset="0"/>
              </a:rPr>
              <a:t>ve ağırlık ölçüm </a:t>
            </a:r>
            <a:r>
              <a:rPr lang="tr-TR" sz="2200" dirty="0" smtClean="0">
                <a:latin typeface="Verdana" panose="020B0604030504040204" pitchFamily="34" charset="0"/>
                <a:ea typeface="Verdana" panose="020B0604030504040204" pitchFamily="34" charset="0"/>
                <a:cs typeface="Verdana" panose="020B0604030504040204" pitchFamily="34" charset="0"/>
              </a:rPr>
              <a:t>doğrulamasının   </a:t>
            </a:r>
            <a:r>
              <a:rPr lang="tr-TR" sz="2200" u="sng" dirty="0" smtClean="0">
                <a:latin typeface="Verdana" panose="020B0604030504040204" pitchFamily="34" charset="0"/>
                <a:ea typeface="Verdana" panose="020B0604030504040204" pitchFamily="34" charset="0"/>
                <a:cs typeface="Verdana" panose="020B0604030504040204" pitchFamily="34" charset="0"/>
              </a:rPr>
              <a:t>6 ayı </a:t>
            </a:r>
            <a:r>
              <a:rPr lang="tr-TR" sz="2200" dirty="0">
                <a:latin typeface="Verdana" panose="020B0604030504040204" pitchFamily="34" charset="0"/>
                <a:ea typeface="Verdana" panose="020B0604030504040204" pitchFamily="34" charset="0"/>
                <a:cs typeface="Verdana" panose="020B0604030504040204" pitchFamily="34" charset="0"/>
              </a:rPr>
              <a:t>geçmeyen periyotlarda yapılması zorunludur. </a:t>
            </a:r>
            <a:endParaRPr lang="tr-TR" sz="2200" dirty="0" smtClean="0">
              <a:latin typeface="Verdana" panose="020B0604030504040204" pitchFamily="34" charset="0"/>
              <a:ea typeface="Verdana" panose="020B0604030504040204" pitchFamily="34" charset="0"/>
              <a:cs typeface="Verdana" panose="020B0604030504040204" pitchFamily="34" charset="0"/>
            </a:endParaRPr>
          </a:p>
          <a:p>
            <a:pPr algn="just"/>
            <a:r>
              <a:rPr lang="tr-TR" sz="2200" i="1" dirty="0">
                <a:latin typeface="Verdana" panose="020B0604030504040204" pitchFamily="34" charset="0"/>
                <a:ea typeface="Verdana" panose="020B0604030504040204" pitchFamily="34" charset="0"/>
                <a:cs typeface="Verdana" panose="020B0604030504040204" pitchFamily="34" charset="0"/>
              </a:rPr>
              <a:t> </a:t>
            </a:r>
            <a:r>
              <a:rPr lang="tr-TR" sz="2200" i="1" dirty="0" smtClean="0">
                <a:latin typeface="Verdana" panose="020B0604030504040204" pitchFamily="34" charset="0"/>
                <a:ea typeface="Verdana" panose="020B0604030504040204" pitchFamily="34" charset="0"/>
                <a:cs typeface="Verdana" panose="020B0604030504040204" pitchFamily="34" charset="0"/>
              </a:rPr>
              <a:t>                                                                                       (madde 5.14)</a:t>
            </a:r>
          </a:p>
          <a:p>
            <a:endParaRPr lang="tr-TR" sz="2200" dirty="0">
              <a:latin typeface="Verdana" panose="020B0604030504040204" pitchFamily="34" charset="0"/>
              <a:ea typeface="Verdana" panose="020B0604030504040204" pitchFamily="34" charset="0"/>
              <a:cs typeface="Verdana" panose="020B0604030504040204" pitchFamily="34" charset="0"/>
            </a:endParaRPr>
          </a:p>
        </p:txBody>
      </p:sp>
      <p:grpSp>
        <p:nvGrpSpPr>
          <p:cNvPr id="7" name="Grup 6"/>
          <p:cNvGrpSpPr/>
          <p:nvPr/>
        </p:nvGrpSpPr>
        <p:grpSpPr>
          <a:xfrm>
            <a:off x="149629" y="144926"/>
            <a:ext cx="11903826" cy="941965"/>
            <a:chOff x="860" y="1423522"/>
            <a:chExt cx="2073080" cy="1815196"/>
          </a:xfrm>
        </p:grpSpPr>
        <p:sp>
          <p:nvSpPr>
            <p:cNvPr id="8" name="Yuvarlatılmış Dikdörtgen 7"/>
            <p:cNvSpPr/>
            <p:nvPr/>
          </p:nvSpPr>
          <p:spPr>
            <a:xfrm>
              <a:off x="860" y="1423522"/>
              <a:ext cx="2073080" cy="1815196"/>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2" name="Yuvarlatılmış Dikdörtgen 4"/>
            <p:cNvSpPr/>
            <p:nvPr/>
          </p:nvSpPr>
          <p:spPr>
            <a:xfrm>
              <a:off x="89471" y="1450007"/>
              <a:ext cx="1895858" cy="163797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a:r>
                <a:rPr lang="tr-TR" sz="3200" b="1" dirty="0" smtClean="0">
                  <a:latin typeface="Verdana" panose="020B0604030504040204" pitchFamily="34" charset="0"/>
                  <a:ea typeface="Verdana" panose="020B0604030504040204" pitchFamily="34" charset="0"/>
                  <a:cs typeface="Verdana" panose="020B0604030504040204" pitchFamily="34" charset="0"/>
                </a:rPr>
                <a:t>GENEL KURALLAR </a:t>
              </a:r>
              <a:r>
                <a:rPr lang="tr-TR" sz="2200" b="1" i="1" dirty="0" smtClean="0">
                  <a:latin typeface="Verdana" panose="020B0604030504040204" pitchFamily="34" charset="0"/>
                  <a:ea typeface="Verdana" panose="020B0604030504040204" pitchFamily="34" charset="0"/>
                  <a:cs typeface="Verdana" panose="020B0604030504040204" pitchFamily="34" charset="0"/>
                </a:rPr>
                <a:t>(madde 5) </a:t>
              </a:r>
            </a:p>
          </p:txBody>
        </p:sp>
      </p:grpSp>
      <p:sp>
        <p:nvSpPr>
          <p:cNvPr id="2" name="Dikdörtgen 1"/>
          <p:cNvSpPr/>
          <p:nvPr/>
        </p:nvSpPr>
        <p:spPr>
          <a:xfrm>
            <a:off x="798025" y="6148210"/>
            <a:ext cx="9426633" cy="369332"/>
          </a:xfrm>
          <a:prstGeom prst="rect">
            <a:avLst/>
          </a:prstGeom>
        </p:spPr>
        <p:txBody>
          <a:bodyPr wrap="square">
            <a:spAutoFit/>
          </a:bodyPr>
          <a:lstStyle/>
          <a:p>
            <a:pPr algn="just"/>
            <a:r>
              <a:rPr lang="tr-TR" i="1" dirty="0">
                <a:latin typeface="Verdana" panose="020B0604030504040204" pitchFamily="34" charset="0"/>
                <a:ea typeface="Verdana" panose="020B0604030504040204" pitchFamily="34" charset="0"/>
                <a:cs typeface="Verdana" panose="020B0604030504040204" pitchFamily="34" charset="0"/>
              </a:rPr>
              <a:t>* 4703 sayılı kanun, 3516 sayılı kanun ve </a:t>
            </a:r>
            <a:r>
              <a:rPr lang="tr-TR" i="1" dirty="0" smtClean="0">
                <a:latin typeface="Verdana" panose="020B0604030504040204" pitchFamily="34" charset="0"/>
                <a:ea typeface="Verdana" panose="020B0604030504040204" pitchFamily="34" charset="0"/>
                <a:cs typeface="Verdana" panose="020B0604030504040204" pitchFamily="34" charset="0"/>
              </a:rPr>
              <a:t>bu kanunların ilgili </a:t>
            </a:r>
            <a:r>
              <a:rPr lang="tr-TR" i="1" dirty="0">
                <a:latin typeface="Verdana" panose="020B0604030504040204" pitchFamily="34" charset="0"/>
                <a:ea typeface="Verdana" panose="020B0604030504040204" pitchFamily="34" charset="0"/>
                <a:cs typeface="Verdana" panose="020B0604030504040204" pitchFamily="34" charset="0"/>
              </a:rPr>
              <a:t>yönetmelikleri</a:t>
            </a:r>
          </a:p>
        </p:txBody>
      </p:sp>
    </p:spTree>
    <p:extLst>
      <p:ext uri="{BB962C8B-B14F-4D97-AF65-F5344CB8AC3E}">
        <p14:creationId xmlns:p14="http://schemas.microsoft.com/office/powerpoint/2010/main" val="1062077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a:xfrm>
            <a:off x="9225725" y="6356350"/>
            <a:ext cx="2743200" cy="365125"/>
          </a:xfrm>
        </p:spPr>
        <p:txBody>
          <a:bodyPr/>
          <a:lstStyle/>
          <a:p>
            <a:fld id="{F3AC640D-BA70-4E29-8800-8AD267750801}" type="slidenum">
              <a:rPr lang="tr-TR" smtClean="0">
                <a:latin typeface="Verdana" panose="020B0604030504040204" pitchFamily="34" charset="0"/>
                <a:ea typeface="Verdana" panose="020B0604030504040204" pitchFamily="34" charset="0"/>
                <a:cs typeface="Verdana" panose="020B0604030504040204" pitchFamily="34" charset="0"/>
              </a:rPr>
              <a:t>25</a:t>
            </a:fld>
            <a:endParaRPr lang="tr-TR">
              <a:latin typeface="Verdana" panose="020B0604030504040204" pitchFamily="34" charset="0"/>
              <a:ea typeface="Verdana" panose="020B0604030504040204" pitchFamily="34" charset="0"/>
              <a:cs typeface="Verdana" panose="020B0604030504040204" pitchFamily="34" charset="0"/>
            </a:endParaRPr>
          </a:p>
        </p:txBody>
      </p:sp>
      <p:sp>
        <p:nvSpPr>
          <p:cNvPr id="5" name="Dikdörtgen 4"/>
          <p:cNvSpPr/>
          <p:nvPr/>
        </p:nvSpPr>
        <p:spPr>
          <a:xfrm>
            <a:off x="721471" y="1524936"/>
            <a:ext cx="10823171" cy="4678204"/>
          </a:xfrm>
          <a:prstGeom prst="rect">
            <a:avLst/>
          </a:prstGeom>
        </p:spPr>
        <p:txBody>
          <a:bodyPr wrap="square">
            <a:spAutoFit/>
          </a:bodyPr>
          <a:lstStyle/>
          <a:p>
            <a:pPr algn="just"/>
            <a:r>
              <a:rPr lang="tr-TR" sz="2200" b="1" dirty="0" smtClean="0">
                <a:latin typeface="Verdana" panose="020B0604030504040204" pitchFamily="34" charset="0"/>
                <a:ea typeface="Verdana" panose="020B0604030504040204" pitchFamily="34" charset="0"/>
                <a:cs typeface="Verdana" panose="020B0604030504040204" pitchFamily="34" charset="0"/>
              </a:rPr>
              <a:t>DBA </a:t>
            </a:r>
            <a:r>
              <a:rPr lang="tr-TR" sz="2200" b="1" dirty="0">
                <a:latin typeface="Verdana" panose="020B0604030504040204" pitchFamily="34" charset="0"/>
                <a:ea typeface="Verdana" panose="020B0604030504040204" pitchFamily="34" charset="0"/>
                <a:cs typeface="Verdana" panose="020B0604030504040204" pitchFamily="34" charset="0"/>
              </a:rPr>
              <a:t>bilgisi bulunmayan </a:t>
            </a:r>
            <a:r>
              <a:rPr lang="tr-TR" sz="2200" dirty="0">
                <a:latin typeface="Verdana" panose="020B0604030504040204" pitchFamily="34" charset="0"/>
                <a:ea typeface="Verdana" panose="020B0604030504040204" pitchFamily="34" charset="0"/>
                <a:cs typeface="Verdana" panose="020B0604030504040204" pitchFamily="34" charset="0"/>
              </a:rPr>
              <a:t>dolu bir konteynerin gemiye </a:t>
            </a:r>
            <a:r>
              <a:rPr lang="tr-TR" sz="2200" dirty="0" smtClean="0">
                <a:latin typeface="Verdana" panose="020B0604030504040204" pitchFamily="34" charset="0"/>
                <a:ea typeface="Verdana" panose="020B0604030504040204" pitchFamily="34" charset="0"/>
                <a:cs typeface="Verdana" panose="020B0604030504040204" pitchFamily="34" charset="0"/>
              </a:rPr>
              <a:t>yüklenmesi, </a:t>
            </a:r>
            <a:r>
              <a:rPr lang="tr-TR" sz="2200" dirty="0">
                <a:latin typeface="Verdana" panose="020B0604030504040204" pitchFamily="34" charset="0"/>
                <a:ea typeface="Verdana" panose="020B0604030504040204" pitchFamily="34" charset="0"/>
                <a:cs typeface="Verdana" panose="020B0604030504040204" pitchFamily="34" charset="0"/>
              </a:rPr>
              <a:t>ilgili taraflarca bu Yönerge kapsamında reddedildiğinde; bu işlemden dolayı ortaya çıkabilecek olan söz konusu konteynerin geçici depolanması, yükletene iadesi, </a:t>
            </a:r>
            <a:r>
              <a:rPr lang="tr-TR" sz="2200" dirty="0" err="1">
                <a:latin typeface="Verdana" panose="020B0604030504040204" pitchFamily="34" charset="0"/>
                <a:ea typeface="Verdana" panose="020B0604030504040204" pitchFamily="34" charset="0"/>
                <a:cs typeface="Verdana" panose="020B0604030504040204" pitchFamily="34" charset="0"/>
              </a:rPr>
              <a:t>demuraj</a:t>
            </a:r>
            <a:r>
              <a:rPr lang="tr-TR" sz="2200" dirty="0">
                <a:latin typeface="Verdana" panose="020B0604030504040204" pitchFamily="34" charset="0"/>
                <a:ea typeface="Verdana" panose="020B0604030504040204" pitchFamily="34" charset="0"/>
                <a:cs typeface="Verdana" panose="020B0604030504040204" pitchFamily="34" charset="0"/>
              </a:rPr>
              <a:t> vb. durumların maliyetine ilişkin hususlar ticari taraflar arasındaki sözleşme hükümlerine tabidir. </a:t>
            </a:r>
          </a:p>
          <a:p>
            <a:pPr algn="just"/>
            <a:r>
              <a:rPr lang="tr-TR" sz="2200" i="1" dirty="0" smtClean="0">
                <a:latin typeface="Verdana" panose="020B0604030504040204" pitchFamily="34" charset="0"/>
                <a:ea typeface="Verdana" panose="020B0604030504040204" pitchFamily="34" charset="0"/>
                <a:cs typeface="Verdana" panose="020B0604030504040204" pitchFamily="34" charset="0"/>
              </a:rPr>
              <a:t>                                                                                        </a:t>
            </a:r>
            <a:r>
              <a:rPr lang="tr-TR" sz="2000" i="1" dirty="0" smtClean="0">
                <a:latin typeface="Verdana" panose="020B0604030504040204" pitchFamily="34" charset="0"/>
                <a:ea typeface="Verdana" panose="020B0604030504040204" pitchFamily="34" charset="0"/>
                <a:cs typeface="Verdana" panose="020B0604030504040204" pitchFamily="34" charset="0"/>
              </a:rPr>
              <a:t>(madde 5.15)</a:t>
            </a:r>
          </a:p>
          <a:p>
            <a:pPr algn="just"/>
            <a:endParaRPr lang="tr-TR" sz="1200" dirty="0" smtClean="0">
              <a:latin typeface="Verdana" panose="020B0604030504040204" pitchFamily="34" charset="0"/>
              <a:ea typeface="Verdana" panose="020B0604030504040204" pitchFamily="34" charset="0"/>
              <a:cs typeface="Verdana" panose="020B0604030504040204" pitchFamily="34" charset="0"/>
            </a:endParaRPr>
          </a:p>
          <a:p>
            <a:pPr algn="just"/>
            <a:r>
              <a:rPr lang="tr-TR" sz="2200" b="1" dirty="0">
                <a:latin typeface="Verdana" panose="020B0604030504040204" pitchFamily="34" charset="0"/>
                <a:ea typeface="Verdana" panose="020B0604030504040204" pitchFamily="34" charset="0"/>
                <a:cs typeface="Verdana" panose="020B0604030504040204" pitchFamily="34" charset="0"/>
              </a:rPr>
              <a:t>Dolu konteynerin beyan edilen </a:t>
            </a:r>
            <a:r>
              <a:rPr lang="tr-TR" sz="2200" b="1" dirty="0" smtClean="0">
                <a:latin typeface="Verdana" panose="020B0604030504040204" pitchFamily="34" charset="0"/>
                <a:ea typeface="Verdana" panose="020B0604030504040204" pitchFamily="34" charset="0"/>
                <a:cs typeface="Verdana" panose="020B0604030504040204" pitchFamily="34" charset="0"/>
              </a:rPr>
              <a:t>DBA bilgisi ile </a:t>
            </a:r>
            <a:r>
              <a:rPr lang="tr-TR" sz="2200" b="1" dirty="0">
                <a:latin typeface="Verdana" panose="020B0604030504040204" pitchFamily="34" charset="0"/>
                <a:ea typeface="Verdana" panose="020B0604030504040204" pitchFamily="34" charset="0"/>
                <a:cs typeface="Verdana" panose="020B0604030504040204" pitchFamily="34" charset="0"/>
              </a:rPr>
              <a:t>gerçek brüt ağırlığı arasındaki fark ±%5’ten fazla olamaz. </a:t>
            </a:r>
            <a:r>
              <a:rPr lang="tr-TR" sz="2200" dirty="0">
                <a:latin typeface="Verdana" panose="020B0604030504040204" pitchFamily="34" charset="0"/>
                <a:ea typeface="Verdana" panose="020B0604030504040204" pitchFamily="34" charset="0"/>
                <a:cs typeface="Verdana" panose="020B0604030504040204" pitchFamily="34" charset="0"/>
              </a:rPr>
              <a:t>Söz konusu ±%5 miktarı idari yaptırım uygulama limiti olarak belirlenmiş olup yükletenin dolu konteynerin doğrulanmış brüt ağırlık değerini bu Yönergede belirtilen tartı aletleri kullanılarak en az hata ile tespit etme yükümlülüğünü ortadan kaldırmaz. </a:t>
            </a:r>
            <a:endParaRPr lang="tr-TR" sz="2200" dirty="0" smtClean="0">
              <a:latin typeface="Verdana" panose="020B0604030504040204" pitchFamily="34" charset="0"/>
              <a:ea typeface="Verdana" panose="020B0604030504040204" pitchFamily="34" charset="0"/>
              <a:cs typeface="Verdana" panose="020B0604030504040204" pitchFamily="34" charset="0"/>
            </a:endParaRPr>
          </a:p>
          <a:p>
            <a:pPr algn="just"/>
            <a:r>
              <a:rPr lang="tr-TR" sz="2200" i="1" dirty="0" smtClean="0">
                <a:latin typeface="Verdana" panose="020B0604030504040204" pitchFamily="34" charset="0"/>
                <a:ea typeface="Verdana" panose="020B0604030504040204" pitchFamily="34" charset="0"/>
                <a:cs typeface="Verdana" panose="020B0604030504040204" pitchFamily="34" charset="0"/>
              </a:rPr>
              <a:t>                                                                                        </a:t>
            </a:r>
            <a:r>
              <a:rPr lang="tr-TR" sz="2000" i="1" dirty="0" smtClean="0">
                <a:latin typeface="Verdana" panose="020B0604030504040204" pitchFamily="34" charset="0"/>
                <a:ea typeface="Verdana" panose="020B0604030504040204" pitchFamily="34" charset="0"/>
                <a:cs typeface="Verdana" panose="020B0604030504040204" pitchFamily="34" charset="0"/>
              </a:rPr>
              <a:t>(</a:t>
            </a:r>
            <a:r>
              <a:rPr lang="tr-TR" sz="2000" i="1" dirty="0">
                <a:latin typeface="Verdana" panose="020B0604030504040204" pitchFamily="34" charset="0"/>
                <a:ea typeface="Verdana" panose="020B0604030504040204" pitchFamily="34" charset="0"/>
                <a:cs typeface="Verdana" panose="020B0604030504040204" pitchFamily="34" charset="0"/>
              </a:rPr>
              <a:t>madde </a:t>
            </a:r>
            <a:r>
              <a:rPr lang="tr-TR" sz="2000" i="1" dirty="0" smtClean="0">
                <a:latin typeface="Verdana" panose="020B0604030504040204" pitchFamily="34" charset="0"/>
                <a:ea typeface="Verdana" panose="020B0604030504040204" pitchFamily="34" charset="0"/>
                <a:cs typeface="Verdana" panose="020B0604030504040204" pitchFamily="34" charset="0"/>
              </a:rPr>
              <a:t>5.17)</a:t>
            </a:r>
            <a:endParaRPr lang="tr-TR" sz="2000" i="1" dirty="0">
              <a:latin typeface="Verdana" panose="020B0604030504040204" pitchFamily="34" charset="0"/>
              <a:ea typeface="Verdana" panose="020B0604030504040204" pitchFamily="34" charset="0"/>
              <a:cs typeface="Verdana" panose="020B0604030504040204" pitchFamily="34" charset="0"/>
            </a:endParaRPr>
          </a:p>
        </p:txBody>
      </p:sp>
      <p:grpSp>
        <p:nvGrpSpPr>
          <p:cNvPr id="7" name="Grup 6"/>
          <p:cNvGrpSpPr/>
          <p:nvPr/>
        </p:nvGrpSpPr>
        <p:grpSpPr>
          <a:xfrm>
            <a:off x="149629" y="144926"/>
            <a:ext cx="11903826" cy="941965"/>
            <a:chOff x="860" y="1423522"/>
            <a:chExt cx="2073080" cy="1815196"/>
          </a:xfrm>
        </p:grpSpPr>
        <p:sp>
          <p:nvSpPr>
            <p:cNvPr id="8" name="Yuvarlatılmış Dikdörtgen 7"/>
            <p:cNvSpPr/>
            <p:nvPr/>
          </p:nvSpPr>
          <p:spPr>
            <a:xfrm>
              <a:off x="860" y="1423522"/>
              <a:ext cx="2073080" cy="1815196"/>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2" name="Yuvarlatılmış Dikdörtgen 4"/>
            <p:cNvSpPr/>
            <p:nvPr/>
          </p:nvSpPr>
          <p:spPr>
            <a:xfrm>
              <a:off x="89471" y="1450007"/>
              <a:ext cx="1895858" cy="163797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a:r>
                <a:rPr lang="tr-TR" sz="3200" b="1" dirty="0" smtClean="0">
                  <a:latin typeface="Verdana" panose="020B0604030504040204" pitchFamily="34" charset="0"/>
                  <a:ea typeface="Verdana" panose="020B0604030504040204" pitchFamily="34" charset="0"/>
                  <a:cs typeface="Verdana" panose="020B0604030504040204" pitchFamily="34" charset="0"/>
                </a:rPr>
                <a:t>GENEL KURALLAR </a:t>
              </a:r>
              <a:r>
                <a:rPr lang="tr-TR" sz="2200" b="1" i="1" dirty="0" smtClean="0">
                  <a:latin typeface="Verdana" panose="020B0604030504040204" pitchFamily="34" charset="0"/>
                  <a:ea typeface="Verdana" panose="020B0604030504040204" pitchFamily="34" charset="0"/>
                  <a:cs typeface="Verdana" panose="020B0604030504040204" pitchFamily="34" charset="0"/>
                </a:rPr>
                <a:t>(madde 5) </a:t>
              </a:r>
            </a:p>
          </p:txBody>
        </p:sp>
      </p:grpSp>
    </p:spTree>
    <p:extLst>
      <p:ext uri="{BB962C8B-B14F-4D97-AF65-F5344CB8AC3E}">
        <p14:creationId xmlns:p14="http://schemas.microsoft.com/office/powerpoint/2010/main" val="277132728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a:xfrm>
            <a:off x="9225725" y="6356350"/>
            <a:ext cx="2743200" cy="365125"/>
          </a:xfrm>
        </p:spPr>
        <p:txBody>
          <a:bodyPr/>
          <a:lstStyle/>
          <a:p>
            <a:fld id="{F3AC640D-BA70-4E29-8800-8AD267750801}" type="slidenum">
              <a:rPr lang="tr-TR" smtClean="0">
                <a:latin typeface="Verdana" panose="020B0604030504040204" pitchFamily="34" charset="0"/>
                <a:ea typeface="Verdana" panose="020B0604030504040204" pitchFamily="34" charset="0"/>
                <a:cs typeface="Verdana" panose="020B0604030504040204" pitchFamily="34" charset="0"/>
              </a:rPr>
              <a:t>26</a:t>
            </a:fld>
            <a:endParaRPr lang="tr-TR">
              <a:latin typeface="Verdana" panose="020B0604030504040204" pitchFamily="34" charset="0"/>
              <a:ea typeface="Verdana" panose="020B0604030504040204" pitchFamily="34" charset="0"/>
              <a:cs typeface="Verdana" panose="020B0604030504040204" pitchFamily="34" charset="0"/>
            </a:endParaRPr>
          </a:p>
        </p:txBody>
      </p:sp>
      <p:grpSp>
        <p:nvGrpSpPr>
          <p:cNvPr id="9" name="Grup 8"/>
          <p:cNvGrpSpPr/>
          <p:nvPr/>
        </p:nvGrpSpPr>
        <p:grpSpPr>
          <a:xfrm>
            <a:off x="133004" y="61802"/>
            <a:ext cx="11903825" cy="1038391"/>
            <a:chOff x="860" y="1423524"/>
            <a:chExt cx="2073080" cy="1664455"/>
          </a:xfrm>
        </p:grpSpPr>
        <p:sp>
          <p:nvSpPr>
            <p:cNvPr id="10" name="Yuvarlatılmış Dikdörtgen 9"/>
            <p:cNvSpPr/>
            <p:nvPr/>
          </p:nvSpPr>
          <p:spPr>
            <a:xfrm>
              <a:off x="860" y="1423524"/>
              <a:ext cx="2073080" cy="1419944"/>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1" name="Yuvarlatılmış Dikdörtgen 4"/>
            <p:cNvSpPr/>
            <p:nvPr/>
          </p:nvSpPr>
          <p:spPr>
            <a:xfrm>
              <a:off x="24023" y="1450006"/>
              <a:ext cx="2049917" cy="163797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a:r>
                <a:rPr lang="tr-TR" sz="3200" b="1" dirty="0" smtClean="0">
                  <a:latin typeface="Verdana" panose="020B0604030504040204" pitchFamily="34" charset="0"/>
                  <a:ea typeface="Verdana" panose="020B0604030504040204" pitchFamily="34" charset="0"/>
                  <a:cs typeface="Verdana" panose="020B0604030504040204" pitchFamily="34" charset="0"/>
                </a:rPr>
                <a:t>INTERMODAL KONTEYNER HAREKETLERİ  </a:t>
              </a:r>
              <a:r>
                <a:rPr lang="tr-TR" sz="2200" b="1" i="1" dirty="0" smtClean="0">
                  <a:latin typeface="Verdana" panose="020B0604030504040204" pitchFamily="34" charset="0"/>
                  <a:ea typeface="Verdana" panose="020B0604030504040204" pitchFamily="34" charset="0"/>
                  <a:cs typeface="Verdana" panose="020B0604030504040204" pitchFamily="34" charset="0"/>
                </a:rPr>
                <a:t>(madde 6) </a:t>
              </a:r>
            </a:p>
          </p:txBody>
        </p:sp>
      </p:grpSp>
      <p:sp>
        <p:nvSpPr>
          <p:cNvPr id="5" name="Dikdörtgen 4"/>
          <p:cNvSpPr/>
          <p:nvPr/>
        </p:nvSpPr>
        <p:spPr>
          <a:xfrm>
            <a:off x="581896" y="1375323"/>
            <a:ext cx="10823171" cy="4524315"/>
          </a:xfrm>
          <a:prstGeom prst="rect">
            <a:avLst/>
          </a:prstGeom>
        </p:spPr>
        <p:txBody>
          <a:bodyPr wrap="square">
            <a:spAutoFit/>
          </a:bodyPr>
          <a:lstStyle/>
          <a:p>
            <a:pPr marL="342900" indent="-342900" algn="just">
              <a:buFont typeface="Arial" panose="020B0604020202020204" pitchFamily="34" charset="0"/>
              <a:buChar char="•"/>
            </a:pPr>
            <a:r>
              <a:rPr lang="tr-TR" sz="2200" dirty="0" err="1">
                <a:latin typeface="Verdana" panose="020B0604030504040204" pitchFamily="34" charset="0"/>
                <a:ea typeface="Verdana" panose="020B0604030504040204" pitchFamily="34" charset="0"/>
                <a:cs typeface="Verdana" panose="020B0604030504040204" pitchFamily="34" charset="0"/>
              </a:rPr>
              <a:t>İntermodal</a:t>
            </a:r>
            <a:r>
              <a:rPr lang="tr-TR" sz="2200" dirty="0">
                <a:latin typeface="Verdana" panose="020B0604030504040204" pitchFamily="34" charset="0"/>
                <a:ea typeface="Verdana" panose="020B0604030504040204" pitchFamily="34" charset="0"/>
                <a:cs typeface="Verdana" panose="020B0604030504040204" pitchFamily="34" charset="0"/>
              </a:rPr>
              <a:t> taşımacılık söz konusu olduğunda dolu konteynerin </a:t>
            </a:r>
            <a:r>
              <a:rPr lang="tr-TR" sz="2200" b="1" dirty="0" smtClean="0">
                <a:latin typeface="Verdana" panose="020B0604030504040204" pitchFamily="34" charset="0"/>
                <a:ea typeface="Verdana" panose="020B0604030504040204" pitchFamily="34" charset="0"/>
                <a:cs typeface="Verdana" panose="020B0604030504040204" pitchFamily="34" charset="0"/>
              </a:rPr>
              <a:t>DBA bilgisi</a:t>
            </a:r>
            <a:r>
              <a:rPr lang="tr-TR" sz="2200" b="1" dirty="0">
                <a:latin typeface="Verdana" panose="020B0604030504040204" pitchFamily="34" charset="0"/>
                <a:ea typeface="Verdana" panose="020B0604030504040204" pitchFamily="34" charset="0"/>
                <a:cs typeface="Verdana" panose="020B0604030504040204" pitchFamily="34" charset="0"/>
              </a:rPr>
              <a:t>,</a:t>
            </a:r>
            <a:r>
              <a:rPr lang="tr-TR" sz="2200" dirty="0">
                <a:latin typeface="Verdana" panose="020B0604030504040204" pitchFamily="34" charset="0"/>
                <a:ea typeface="Verdana" panose="020B0604030504040204" pitchFamily="34" charset="0"/>
                <a:cs typeface="Verdana" panose="020B0604030504040204" pitchFamily="34" charset="0"/>
              </a:rPr>
              <a:t> </a:t>
            </a:r>
            <a:r>
              <a:rPr lang="tr-TR" sz="2200" b="1" dirty="0">
                <a:latin typeface="Verdana" panose="020B0604030504040204" pitchFamily="34" charset="0"/>
                <a:ea typeface="Verdana" panose="020B0604030504040204" pitchFamily="34" charset="0"/>
                <a:cs typeface="Verdana" panose="020B0604030504040204" pitchFamily="34" charset="0"/>
              </a:rPr>
              <a:t>konteynerin </a:t>
            </a:r>
            <a:r>
              <a:rPr lang="tr-TR" sz="2200" b="1" dirty="0" err="1">
                <a:latin typeface="Verdana" panose="020B0604030504040204" pitchFamily="34" charset="0"/>
                <a:ea typeface="Verdana" panose="020B0604030504040204" pitchFamily="34" charset="0"/>
                <a:cs typeface="Verdana" panose="020B0604030504040204" pitchFamily="34" charset="0"/>
              </a:rPr>
              <a:t>modlar</a:t>
            </a:r>
            <a:r>
              <a:rPr lang="tr-TR" sz="2200" b="1" dirty="0">
                <a:latin typeface="Verdana" panose="020B0604030504040204" pitchFamily="34" charset="0"/>
                <a:ea typeface="Verdana" panose="020B0604030504040204" pitchFamily="34" charset="0"/>
                <a:cs typeface="Verdana" panose="020B0604030504040204" pitchFamily="34" charset="0"/>
              </a:rPr>
              <a:t> arasındaki tesliminde, teslim eden tarafından teslim alana verilir. </a:t>
            </a:r>
            <a:r>
              <a:rPr lang="tr-TR" sz="2200" b="1" dirty="0" smtClean="0">
                <a:latin typeface="Verdana" panose="020B0604030504040204" pitchFamily="34" charset="0"/>
                <a:ea typeface="Verdana" panose="020B0604030504040204" pitchFamily="34" charset="0"/>
                <a:cs typeface="Verdana" panose="020B0604030504040204" pitchFamily="34" charset="0"/>
              </a:rPr>
              <a:t> </a:t>
            </a:r>
            <a:r>
              <a:rPr lang="tr-TR" sz="2000" i="1" dirty="0" smtClean="0">
                <a:latin typeface="Verdana" panose="020B0604030504040204" pitchFamily="34" charset="0"/>
                <a:ea typeface="Verdana" panose="020B0604030504040204" pitchFamily="34" charset="0"/>
                <a:cs typeface="Verdana" panose="020B0604030504040204" pitchFamily="34" charset="0"/>
              </a:rPr>
              <a:t>(madde 6.1)</a:t>
            </a:r>
          </a:p>
          <a:p>
            <a:pPr marL="342900" indent="-342900">
              <a:buFont typeface="Arial" panose="020B0604020202020204" pitchFamily="34" charset="0"/>
              <a:buChar char="•"/>
            </a:pPr>
            <a:endParaRPr lang="tr-TR" sz="1200" dirty="0">
              <a:latin typeface="Verdana" panose="020B0604030504040204" pitchFamily="34" charset="0"/>
              <a:ea typeface="Verdana" panose="020B0604030504040204" pitchFamily="34" charset="0"/>
              <a:cs typeface="Verdana" panose="020B0604030504040204" pitchFamily="34" charset="0"/>
            </a:endParaRPr>
          </a:p>
          <a:p>
            <a:pPr marL="342900" indent="-342900" algn="just">
              <a:buFont typeface="Arial" panose="020B0604020202020204" pitchFamily="34" charset="0"/>
              <a:buChar char="•"/>
            </a:pPr>
            <a:r>
              <a:rPr lang="tr-TR" sz="2200" b="1" dirty="0" smtClean="0">
                <a:latin typeface="Verdana" panose="020B0604030504040204" pitchFamily="34" charset="0"/>
                <a:ea typeface="Verdana" panose="020B0604030504040204" pitchFamily="34" charset="0"/>
                <a:cs typeface="Verdana" panose="020B0604030504040204" pitchFamily="34" charset="0"/>
              </a:rPr>
              <a:t>DBA </a:t>
            </a:r>
            <a:r>
              <a:rPr lang="tr-TR" sz="2200" b="1" dirty="0">
                <a:latin typeface="Verdana" panose="020B0604030504040204" pitchFamily="34" charset="0"/>
                <a:ea typeface="Verdana" panose="020B0604030504040204" pitchFamily="34" charset="0"/>
                <a:cs typeface="Verdana" panose="020B0604030504040204" pitchFamily="34" charset="0"/>
              </a:rPr>
              <a:t>bilgisi bulunmayan dolu bir konteyner</a:t>
            </a:r>
            <a:r>
              <a:rPr lang="tr-TR" sz="2200" dirty="0">
                <a:latin typeface="Verdana" panose="020B0604030504040204" pitchFamily="34" charset="0"/>
                <a:ea typeface="Verdana" panose="020B0604030504040204" pitchFamily="34" charset="0"/>
                <a:cs typeface="Verdana" panose="020B0604030504040204" pitchFamily="34" charset="0"/>
              </a:rPr>
              <a:t>; </a:t>
            </a:r>
            <a:r>
              <a:rPr lang="tr-TR" sz="2200" dirty="0" smtClean="0">
                <a:latin typeface="Verdana" panose="020B0604030504040204" pitchFamily="34" charset="0"/>
                <a:ea typeface="Verdana" panose="020B0604030504040204" pitchFamily="34" charset="0"/>
                <a:cs typeface="Verdana" panose="020B0604030504040204" pitchFamily="34" charset="0"/>
              </a:rPr>
              <a:t>karayolu</a:t>
            </a:r>
            <a:r>
              <a:rPr lang="tr-TR" sz="2200" dirty="0">
                <a:latin typeface="Verdana" panose="020B0604030504040204" pitchFamily="34" charset="0"/>
                <a:ea typeface="Verdana" panose="020B0604030504040204" pitchFamily="34" charset="0"/>
                <a:cs typeface="Verdana" panose="020B0604030504040204" pitchFamily="34" charset="0"/>
              </a:rPr>
              <a:t>, demiryolu veya bu Yönerge kapsamı dışındaki bir gemiyle kıyı tesisine ulaştırıldığında, söz konusu konteyner, </a:t>
            </a:r>
            <a:r>
              <a:rPr lang="tr-TR" sz="2200" b="1" dirty="0">
                <a:latin typeface="Verdana" panose="020B0604030504040204" pitchFamily="34" charset="0"/>
                <a:ea typeface="Verdana" panose="020B0604030504040204" pitchFamily="34" charset="0"/>
                <a:cs typeface="Verdana" panose="020B0604030504040204" pitchFamily="34" charset="0"/>
              </a:rPr>
              <a:t>yükleten adına taşıyan veya liman tesisi işleticisi tarafından </a:t>
            </a:r>
            <a:r>
              <a:rPr lang="tr-TR" sz="2200" b="1" dirty="0" smtClean="0">
                <a:latin typeface="Verdana" panose="020B0604030504040204" pitchFamily="34" charset="0"/>
                <a:ea typeface="Verdana" panose="020B0604030504040204" pitchFamily="34" charset="0"/>
                <a:cs typeface="Verdana" panose="020B0604030504040204" pitchFamily="34" charset="0"/>
              </a:rPr>
              <a:t>DBA </a:t>
            </a:r>
            <a:r>
              <a:rPr lang="tr-TR" sz="2200" b="1" dirty="0">
                <a:latin typeface="Verdana" panose="020B0604030504040204" pitchFamily="34" charset="0"/>
                <a:ea typeface="Verdana" panose="020B0604030504040204" pitchFamily="34" charset="0"/>
                <a:cs typeface="Verdana" panose="020B0604030504040204" pitchFamily="34" charset="0"/>
              </a:rPr>
              <a:t>bilgisi elde edilmedikçe, bu Yönerge kapsamındaki bir gemiye yüklenemez.</a:t>
            </a:r>
            <a:r>
              <a:rPr lang="tr-TR" sz="2200" dirty="0">
                <a:latin typeface="Verdana" panose="020B0604030504040204" pitchFamily="34" charset="0"/>
                <a:ea typeface="Verdana" panose="020B0604030504040204" pitchFamily="34" charset="0"/>
                <a:cs typeface="Verdana" panose="020B0604030504040204" pitchFamily="34" charset="0"/>
              </a:rPr>
              <a:t> </a:t>
            </a:r>
            <a:r>
              <a:rPr lang="tr-TR" sz="2000" i="1" dirty="0">
                <a:latin typeface="Verdana" panose="020B0604030504040204" pitchFamily="34" charset="0"/>
                <a:ea typeface="Verdana" panose="020B0604030504040204" pitchFamily="34" charset="0"/>
                <a:cs typeface="Verdana" panose="020B0604030504040204" pitchFamily="34" charset="0"/>
              </a:rPr>
              <a:t>(madde </a:t>
            </a:r>
            <a:r>
              <a:rPr lang="tr-TR" sz="2000" i="1" dirty="0" smtClean="0">
                <a:latin typeface="Verdana" panose="020B0604030504040204" pitchFamily="34" charset="0"/>
                <a:ea typeface="Verdana" panose="020B0604030504040204" pitchFamily="34" charset="0"/>
                <a:cs typeface="Verdana" panose="020B0604030504040204" pitchFamily="34" charset="0"/>
              </a:rPr>
              <a:t>6.2)</a:t>
            </a:r>
            <a:endParaRPr lang="tr-TR" sz="2000" dirty="0">
              <a:latin typeface="Verdana" panose="020B0604030504040204" pitchFamily="34" charset="0"/>
              <a:ea typeface="Verdana" panose="020B0604030504040204" pitchFamily="34" charset="0"/>
              <a:cs typeface="Verdana" panose="020B0604030504040204" pitchFamily="34" charset="0"/>
            </a:endParaRPr>
          </a:p>
          <a:p>
            <a:pPr marL="342900" indent="-342900" algn="just">
              <a:buFont typeface="Arial" panose="020B0604020202020204" pitchFamily="34" charset="0"/>
              <a:buChar char="•"/>
            </a:pPr>
            <a:endParaRPr lang="tr-TR" sz="1200" dirty="0" smtClean="0">
              <a:latin typeface="Verdana" panose="020B0604030504040204" pitchFamily="34" charset="0"/>
              <a:ea typeface="Verdana" panose="020B0604030504040204" pitchFamily="34" charset="0"/>
              <a:cs typeface="Verdana" panose="020B0604030504040204" pitchFamily="34" charset="0"/>
            </a:endParaRPr>
          </a:p>
          <a:p>
            <a:pPr marL="342900" indent="-342900" algn="just">
              <a:buFont typeface="Arial" panose="020B0604020202020204" pitchFamily="34" charset="0"/>
              <a:buChar char="•"/>
            </a:pPr>
            <a:r>
              <a:rPr lang="tr-TR" sz="2200" dirty="0" smtClean="0">
                <a:latin typeface="Verdana" panose="020B0604030504040204" pitchFamily="34" charset="0"/>
                <a:ea typeface="Verdana" panose="020B0604030504040204" pitchFamily="34" charset="0"/>
                <a:cs typeface="Verdana" panose="020B0604030504040204" pitchFamily="34" charset="0"/>
              </a:rPr>
              <a:t>Dolu </a:t>
            </a:r>
            <a:r>
              <a:rPr lang="tr-TR" sz="2200" dirty="0">
                <a:latin typeface="Verdana" panose="020B0604030504040204" pitchFamily="34" charset="0"/>
                <a:ea typeface="Verdana" panose="020B0604030504040204" pitchFamily="34" charset="0"/>
                <a:cs typeface="Verdana" panose="020B0604030504040204" pitchFamily="34" charset="0"/>
              </a:rPr>
              <a:t>bir konteyner bu Yönerge kapsamındaki bir gemiye aktarılmak üzere yine Yönerge kapsamındaki bir gemiyle kıyı tesisine ulaştırılırsa, </a:t>
            </a:r>
            <a:r>
              <a:rPr lang="tr-TR" sz="2200" b="1" dirty="0">
                <a:latin typeface="Verdana" panose="020B0604030504040204" pitchFamily="34" charset="0"/>
                <a:ea typeface="Verdana" panose="020B0604030504040204" pitchFamily="34" charset="0"/>
                <a:cs typeface="Verdana" panose="020B0604030504040204" pitchFamily="34" charset="0"/>
              </a:rPr>
              <a:t>söz konusu dolu konteyner aktaran gemiye yüklenmeden önce D</a:t>
            </a:r>
            <a:r>
              <a:rPr lang="tr-TR" sz="2200" b="1" dirty="0" smtClean="0">
                <a:latin typeface="Verdana" panose="020B0604030504040204" pitchFamily="34" charset="0"/>
                <a:ea typeface="Verdana" panose="020B0604030504040204" pitchFamily="34" charset="0"/>
                <a:cs typeface="Verdana" panose="020B0604030504040204" pitchFamily="34" charset="0"/>
              </a:rPr>
              <a:t>BA </a:t>
            </a:r>
            <a:r>
              <a:rPr lang="tr-TR" sz="2200" b="1" dirty="0">
                <a:latin typeface="Verdana" panose="020B0604030504040204" pitchFamily="34" charset="0"/>
                <a:ea typeface="Verdana" panose="020B0604030504040204" pitchFamily="34" charset="0"/>
                <a:cs typeface="Verdana" panose="020B0604030504040204" pitchFamily="34" charset="0"/>
              </a:rPr>
              <a:t>bilgisine sahip olmak zorundadır. </a:t>
            </a:r>
            <a:r>
              <a:rPr lang="tr-TR" sz="2000" i="1" dirty="0">
                <a:latin typeface="Verdana" panose="020B0604030504040204" pitchFamily="34" charset="0"/>
                <a:ea typeface="Verdana" panose="020B0604030504040204" pitchFamily="34" charset="0"/>
                <a:cs typeface="Verdana" panose="020B0604030504040204" pitchFamily="34" charset="0"/>
              </a:rPr>
              <a:t>(madde </a:t>
            </a:r>
            <a:r>
              <a:rPr lang="tr-TR" sz="2000" i="1" dirty="0" smtClean="0">
                <a:latin typeface="Verdana" panose="020B0604030504040204" pitchFamily="34" charset="0"/>
                <a:ea typeface="Verdana" panose="020B0604030504040204" pitchFamily="34" charset="0"/>
                <a:cs typeface="Verdana" panose="020B0604030504040204" pitchFamily="34" charset="0"/>
              </a:rPr>
              <a:t>6.3)</a:t>
            </a:r>
            <a:endParaRPr lang="tr-TR" sz="20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76841746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a:xfrm>
            <a:off x="9125975" y="6356350"/>
            <a:ext cx="2743200" cy="365125"/>
          </a:xfrm>
        </p:spPr>
        <p:txBody>
          <a:bodyPr/>
          <a:lstStyle/>
          <a:p>
            <a:fld id="{F3AC640D-BA70-4E29-8800-8AD267750801}" type="slidenum">
              <a:rPr lang="tr-TR" smtClean="0">
                <a:latin typeface="Verdana" panose="020B0604030504040204" pitchFamily="34" charset="0"/>
                <a:ea typeface="Verdana" panose="020B0604030504040204" pitchFamily="34" charset="0"/>
                <a:cs typeface="Verdana" panose="020B0604030504040204" pitchFamily="34" charset="0"/>
              </a:rPr>
              <a:t>27</a:t>
            </a:fld>
            <a:endParaRPr lang="tr-TR">
              <a:latin typeface="Verdana" panose="020B0604030504040204" pitchFamily="34" charset="0"/>
              <a:ea typeface="Verdana" panose="020B0604030504040204" pitchFamily="34" charset="0"/>
              <a:cs typeface="Verdana" panose="020B0604030504040204" pitchFamily="34" charset="0"/>
            </a:endParaRPr>
          </a:p>
        </p:txBody>
      </p:sp>
      <p:sp>
        <p:nvSpPr>
          <p:cNvPr id="5" name="Dikdörtgen 4"/>
          <p:cNvSpPr/>
          <p:nvPr/>
        </p:nvSpPr>
        <p:spPr>
          <a:xfrm>
            <a:off x="581895" y="1458442"/>
            <a:ext cx="10823171" cy="4832092"/>
          </a:xfrm>
          <a:prstGeom prst="rect">
            <a:avLst/>
          </a:prstGeom>
        </p:spPr>
        <p:txBody>
          <a:bodyPr wrap="square">
            <a:spAutoFit/>
          </a:bodyPr>
          <a:lstStyle/>
          <a:p>
            <a:pPr marL="342900" indent="-342900" algn="just">
              <a:buFont typeface="Arial" panose="020B0604020202020204" pitchFamily="34" charset="0"/>
              <a:buChar char="•"/>
            </a:pPr>
            <a:r>
              <a:rPr lang="tr-TR" sz="2200" dirty="0">
                <a:latin typeface="Verdana" panose="020B0604030504040204" pitchFamily="34" charset="0"/>
                <a:ea typeface="Verdana" panose="020B0604030504040204" pitchFamily="34" charset="0"/>
                <a:cs typeface="Verdana" panose="020B0604030504040204" pitchFamily="34" charset="0"/>
              </a:rPr>
              <a:t>Başka bir gemiye aktarılmak üzere aktarma operasyonu yapılacak olan kıyı tesisinde </a:t>
            </a:r>
            <a:r>
              <a:rPr lang="tr-TR" sz="2200" b="1" dirty="0">
                <a:latin typeface="Verdana" panose="020B0604030504040204" pitchFamily="34" charset="0"/>
                <a:ea typeface="Verdana" panose="020B0604030504040204" pitchFamily="34" charset="0"/>
                <a:cs typeface="Verdana" panose="020B0604030504040204" pitchFamily="34" charset="0"/>
              </a:rPr>
              <a:t>aktaran gemiden tahliye edilen konteynerlerden </a:t>
            </a:r>
            <a:r>
              <a:rPr lang="tr-TR" sz="2200" b="1" dirty="0" smtClean="0">
                <a:latin typeface="Verdana" panose="020B0604030504040204" pitchFamily="34" charset="0"/>
                <a:ea typeface="Verdana" panose="020B0604030504040204" pitchFamily="34" charset="0"/>
                <a:cs typeface="Verdana" panose="020B0604030504040204" pitchFamily="34" charset="0"/>
              </a:rPr>
              <a:t>DBA </a:t>
            </a:r>
            <a:r>
              <a:rPr lang="tr-TR" sz="2200" b="1" dirty="0">
                <a:latin typeface="Verdana" panose="020B0604030504040204" pitchFamily="34" charset="0"/>
                <a:ea typeface="Verdana" panose="020B0604030504040204" pitchFamily="34" charset="0"/>
                <a:cs typeface="Verdana" panose="020B0604030504040204" pitchFamily="34" charset="0"/>
              </a:rPr>
              <a:t>bilgisine sahip olanların tekrar tartılması gerekmez.</a:t>
            </a:r>
            <a:r>
              <a:rPr lang="tr-TR" sz="2200" dirty="0">
                <a:latin typeface="Verdana" panose="020B0604030504040204" pitchFamily="34" charset="0"/>
                <a:ea typeface="Verdana" panose="020B0604030504040204" pitchFamily="34" charset="0"/>
                <a:cs typeface="Verdana" panose="020B0604030504040204" pitchFamily="34" charset="0"/>
              </a:rPr>
              <a:t> </a:t>
            </a:r>
          </a:p>
          <a:p>
            <a:pPr algn="just"/>
            <a:r>
              <a:rPr lang="tr-TR" sz="2000" dirty="0">
                <a:latin typeface="Verdana" panose="020B0604030504040204" pitchFamily="34" charset="0"/>
                <a:ea typeface="Verdana" panose="020B0604030504040204" pitchFamily="34" charset="0"/>
                <a:cs typeface="Verdana" panose="020B0604030504040204" pitchFamily="34" charset="0"/>
              </a:rPr>
              <a:t> </a:t>
            </a:r>
            <a:r>
              <a:rPr lang="tr-TR" sz="2000" dirty="0" smtClean="0">
                <a:latin typeface="Verdana" panose="020B0604030504040204" pitchFamily="34" charset="0"/>
                <a:ea typeface="Verdana" panose="020B0604030504040204" pitchFamily="34" charset="0"/>
                <a:cs typeface="Verdana" panose="020B0604030504040204" pitchFamily="34" charset="0"/>
              </a:rPr>
              <a:t>                                                                                                    </a:t>
            </a:r>
            <a:r>
              <a:rPr lang="tr-TR" sz="2000" i="1" dirty="0" smtClean="0">
                <a:latin typeface="Verdana" panose="020B0604030504040204" pitchFamily="34" charset="0"/>
                <a:ea typeface="Verdana" panose="020B0604030504040204" pitchFamily="34" charset="0"/>
                <a:cs typeface="Verdana" panose="020B0604030504040204" pitchFamily="34" charset="0"/>
              </a:rPr>
              <a:t>(madde 6.4)</a:t>
            </a:r>
          </a:p>
          <a:p>
            <a:pPr algn="just"/>
            <a:endParaRPr lang="tr-TR" sz="1200" i="1" dirty="0" smtClean="0">
              <a:latin typeface="Verdana" panose="020B0604030504040204" pitchFamily="34" charset="0"/>
              <a:ea typeface="Verdana" panose="020B0604030504040204" pitchFamily="34" charset="0"/>
              <a:cs typeface="Verdana" panose="020B0604030504040204" pitchFamily="34" charset="0"/>
            </a:endParaRPr>
          </a:p>
          <a:p>
            <a:pPr algn="just"/>
            <a:endParaRPr lang="tr-TR" sz="1200" i="1" dirty="0">
              <a:latin typeface="Verdana" panose="020B0604030504040204" pitchFamily="34" charset="0"/>
              <a:ea typeface="Verdana" panose="020B0604030504040204" pitchFamily="34" charset="0"/>
              <a:cs typeface="Verdana" panose="020B0604030504040204" pitchFamily="34" charset="0"/>
            </a:endParaRPr>
          </a:p>
          <a:p>
            <a:pPr marL="342900" indent="-342900" algn="just">
              <a:buFont typeface="Arial" panose="020B0604020202020204" pitchFamily="34" charset="0"/>
              <a:buChar char="•"/>
            </a:pPr>
            <a:r>
              <a:rPr lang="tr-TR" sz="2200" b="1" dirty="0" smtClean="0">
                <a:latin typeface="Verdana" panose="020B0604030504040204" pitchFamily="34" charset="0"/>
                <a:ea typeface="Verdana" panose="020B0604030504040204" pitchFamily="34" charset="0"/>
                <a:cs typeface="Verdana" panose="020B0604030504040204" pitchFamily="34" charset="0"/>
              </a:rPr>
              <a:t>Dolu konteynerin DBA bilgisi, bu konteyneri aktarma </a:t>
            </a:r>
            <a:r>
              <a:rPr lang="tr-TR" sz="2200" b="1" dirty="0">
                <a:latin typeface="Verdana" panose="020B0604030504040204" pitchFamily="34" charset="0"/>
                <a:ea typeface="Verdana" panose="020B0604030504040204" pitchFamily="34" charset="0"/>
                <a:cs typeface="Verdana" panose="020B0604030504040204" pitchFamily="34" charset="0"/>
              </a:rPr>
              <a:t>yapılacak olan kıyı tesisine ulaştıran taşıyan </a:t>
            </a:r>
            <a:r>
              <a:rPr lang="tr-TR" sz="2200" b="1" dirty="0" smtClean="0">
                <a:latin typeface="Verdana" panose="020B0604030504040204" pitchFamily="34" charset="0"/>
                <a:ea typeface="Verdana" panose="020B0604030504040204" pitchFamily="34" charset="0"/>
                <a:cs typeface="Verdana" panose="020B0604030504040204" pitchFamily="34" charset="0"/>
              </a:rPr>
              <a:t>tarafından kıyı </a:t>
            </a:r>
            <a:r>
              <a:rPr lang="tr-TR" sz="2200" b="1" dirty="0">
                <a:latin typeface="Verdana" panose="020B0604030504040204" pitchFamily="34" charset="0"/>
                <a:ea typeface="Verdana" panose="020B0604030504040204" pitchFamily="34" charset="0"/>
                <a:cs typeface="Verdana" panose="020B0604030504040204" pitchFamily="34" charset="0"/>
              </a:rPr>
              <a:t>tesisi işleticisine iletilir. </a:t>
            </a:r>
            <a:r>
              <a:rPr lang="tr-TR" sz="2200" dirty="0" smtClean="0">
                <a:latin typeface="Verdana" panose="020B0604030504040204" pitchFamily="34" charset="0"/>
                <a:ea typeface="Verdana" panose="020B0604030504040204" pitchFamily="34" charset="0"/>
                <a:cs typeface="Verdana" panose="020B0604030504040204" pitchFamily="34" charset="0"/>
              </a:rPr>
              <a:t>Dolu </a:t>
            </a:r>
            <a:r>
              <a:rPr lang="tr-TR" sz="2200" dirty="0">
                <a:latin typeface="Verdana" panose="020B0604030504040204" pitchFamily="34" charset="0"/>
                <a:ea typeface="Verdana" panose="020B0604030504040204" pitchFamily="34" charset="0"/>
                <a:cs typeface="Verdana" panose="020B0604030504040204" pitchFamily="34" charset="0"/>
              </a:rPr>
              <a:t>konteynerin aktarılacağı geminin kaptanı ile aktarma yapılacak kıyı tesisi, aktarmayı yapan taşıyanın sağladığı </a:t>
            </a:r>
            <a:r>
              <a:rPr lang="tr-TR" sz="2200" dirty="0" smtClean="0">
                <a:latin typeface="Verdana" panose="020B0604030504040204" pitchFamily="34" charset="0"/>
                <a:ea typeface="Verdana" panose="020B0604030504040204" pitchFamily="34" charset="0"/>
                <a:cs typeface="Verdana" panose="020B0604030504040204" pitchFamily="34" charset="0"/>
              </a:rPr>
              <a:t>DBA </a:t>
            </a:r>
            <a:r>
              <a:rPr lang="tr-TR" sz="2200" dirty="0">
                <a:latin typeface="Verdana" panose="020B0604030504040204" pitchFamily="34" charset="0"/>
                <a:ea typeface="Verdana" panose="020B0604030504040204" pitchFamily="34" charset="0"/>
                <a:cs typeface="Verdana" panose="020B0604030504040204" pitchFamily="34" charset="0"/>
              </a:rPr>
              <a:t>bilgisine itimat edebilir. Bu kapsamda, ilgili ticari taraflarca üzerinde anlaşmak koşuluyla </a:t>
            </a:r>
            <a:r>
              <a:rPr lang="tr-TR" sz="2200" dirty="0" smtClean="0">
                <a:latin typeface="Verdana" panose="020B0604030504040204" pitchFamily="34" charset="0"/>
                <a:ea typeface="Verdana" panose="020B0604030504040204" pitchFamily="34" charset="0"/>
                <a:cs typeface="Verdana" panose="020B0604030504040204" pitchFamily="34" charset="0"/>
              </a:rPr>
              <a:t>DBA bilgisinin </a:t>
            </a:r>
            <a:r>
              <a:rPr lang="tr-TR" sz="2200" dirty="0">
                <a:latin typeface="Verdana" panose="020B0604030504040204" pitchFamily="34" charset="0"/>
                <a:ea typeface="Verdana" panose="020B0604030504040204" pitchFamily="34" charset="0"/>
                <a:cs typeface="Verdana" panose="020B0604030504040204" pitchFamily="34" charset="0"/>
              </a:rPr>
              <a:t>iletilmesi mevcut gemi-kıyı tesisi haberleşme sistemleri kullanılarak sağlanabilir. </a:t>
            </a:r>
            <a:endParaRPr lang="tr-TR" sz="2200" dirty="0" smtClean="0">
              <a:latin typeface="Verdana" panose="020B0604030504040204" pitchFamily="34" charset="0"/>
              <a:ea typeface="Verdana" panose="020B0604030504040204" pitchFamily="34" charset="0"/>
              <a:cs typeface="Verdana" panose="020B0604030504040204" pitchFamily="34" charset="0"/>
            </a:endParaRPr>
          </a:p>
          <a:p>
            <a:pPr algn="just"/>
            <a:r>
              <a:rPr lang="tr-TR" sz="2200" dirty="0" smtClean="0">
                <a:latin typeface="Verdana" panose="020B0604030504040204" pitchFamily="34" charset="0"/>
                <a:ea typeface="Verdana" panose="020B0604030504040204" pitchFamily="34" charset="0"/>
                <a:cs typeface="Verdana" panose="020B0604030504040204" pitchFamily="34" charset="0"/>
              </a:rPr>
              <a:t>                                                                                           </a:t>
            </a:r>
            <a:r>
              <a:rPr lang="tr-TR" sz="2000" i="1" dirty="0">
                <a:latin typeface="Verdana" panose="020B0604030504040204" pitchFamily="34" charset="0"/>
                <a:ea typeface="Verdana" panose="020B0604030504040204" pitchFamily="34" charset="0"/>
                <a:cs typeface="Verdana" panose="020B0604030504040204" pitchFamily="34" charset="0"/>
              </a:rPr>
              <a:t>(madde </a:t>
            </a:r>
            <a:r>
              <a:rPr lang="tr-TR" sz="2000" i="1" dirty="0" smtClean="0">
                <a:latin typeface="Verdana" panose="020B0604030504040204" pitchFamily="34" charset="0"/>
                <a:ea typeface="Verdana" panose="020B0604030504040204" pitchFamily="34" charset="0"/>
                <a:cs typeface="Verdana" panose="020B0604030504040204" pitchFamily="34" charset="0"/>
              </a:rPr>
              <a:t>6.5)</a:t>
            </a:r>
            <a:endParaRPr lang="tr-TR" sz="2000" i="1" dirty="0">
              <a:latin typeface="Verdana" panose="020B0604030504040204" pitchFamily="34" charset="0"/>
              <a:ea typeface="Verdana" panose="020B0604030504040204" pitchFamily="34" charset="0"/>
              <a:cs typeface="Verdana" panose="020B0604030504040204" pitchFamily="34" charset="0"/>
            </a:endParaRPr>
          </a:p>
          <a:p>
            <a:pPr algn="just"/>
            <a:r>
              <a:rPr lang="tr-TR" sz="2200" dirty="0" smtClean="0">
                <a:latin typeface="Verdana" panose="020B0604030504040204" pitchFamily="34" charset="0"/>
                <a:ea typeface="Verdana" panose="020B0604030504040204" pitchFamily="34" charset="0"/>
                <a:cs typeface="Verdana" panose="020B0604030504040204" pitchFamily="34" charset="0"/>
              </a:rPr>
              <a:t>                                                                                           </a:t>
            </a:r>
            <a:endParaRPr lang="tr-TR" sz="2200" dirty="0">
              <a:latin typeface="Verdana" panose="020B0604030504040204" pitchFamily="34" charset="0"/>
              <a:ea typeface="Verdana" panose="020B0604030504040204" pitchFamily="34" charset="0"/>
              <a:cs typeface="Verdana" panose="020B0604030504040204" pitchFamily="34" charset="0"/>
            </a:endParaRPr>
          </a:p>
        </p:txBody>
      </p:sp>
      <p:grpSp>
        <p:nvGrpSpPr>
          <p:cNvPr id="7" name="Grup 6"/>
          <p:cNvGrpSpPr/>
          <p:nvPr/>
        </p:nvGrpSpPr>
        <p:grpSpPr>
          <a:xfrm>
            <a:off x="149628" y="95052"/>
            <a:ext cx="11920451" cy="952161"/>
            <a:chOff x="860" y="1423522"/>
            <a:chExt cx="2073080" cy="1815196"/>
          </a:xfrm>
        </p:grpSpPr>
        <p:sp>
          <p:nvSpPr>
            <p:cNvPr id="8" name="Yuvarlatılmış Dikdörtgen 7"/>
            <p:cNvSpPr/>
            <p:nvPr/>
          </p:nvSpPr>
          <p:spPr>
            <a:xfrm>
              <a:off x="860" y="1423522"/>
              <a:ext cx="2073080" cy="1815196"/>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2" name="Yuvarlatılmış Dikdörtgen 4"/>
            <p:cNvSpPr/>
            <p:nvPr/>
          </p:nvSpPr>
          <p:spPr>
            <a:xfrm>
              <a:off x="860" y="1450006"/>
              <a:ext cx="2073080" cy="163797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a:r>
                <a:rPr lang="tr-TR" sz="3200" b="1" dirty="0" smtClean="0">
                  <a:latin typeface="Verdana" panose="020B0604030504040204" pitchFamily="34" charset="0"/>
                  <a:ea typeface="Verdana" panose="020B0604030504040204" pitchFamily="34" charset="0"/>
                  <a:cs typeface="Verdana" panose="020B0604030504040204" pitchFamily="34" charset="0"/>
                </a:rPr>
                <a:t>AKTARMALAR </a:t>
              </a:r>
              <a:r>
                <a:rPr lang="tr-TR" sz="2200" b="1" i="1" dirty="0" smtClean="0">
                  <a:latin typeface="Verdana" panose="020B0604030504040204" pitchFamily="34" charset="0"/>
                  <a:ea typeface="Verdana" panose="020B0604030504040204" pitchFamily="34" charset="0"/>
                  <a:cs typeface="Verdana" panose="020B0604030504040204" pitchFamily="34" charset="0"/>
                </a:rPr>
                <a:t>(madde 6) </a:t>
              </a:r>
            </a:p>
          </p:txBody>
        </p:sp>
      </p:grpSp>
    </p:spTree>
    <p:extLst>
      <p:ext uri="{BB962C8B-B14F-4D97-AF65-F5344CB8AC3E}">
        <p14:creationId xmlns:p14="http://schemas.microsoft.com/office/powerpoint/2010/main" val="382659269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a:xfrm>
            <a:off x="9009611" y="6390596"/>
            <a:ext cx="2743200" cy="365125"/>
          </a:xfrm>
        </p:spPr>
        <p:txBody>
          <a:bodyPr/>
          <a:lstStyle/>
          <a:p>
            <a:fld id="{F3AC640D-BA70-4E29-8800-8AD267750801}" type="slidenum">
              <a:rPr lang="tr-TR" smtClean="0">
                <a:latin typeface="Verdana" panose="020B0604030504040204" pitchFamily="34" charset="0"/>
                <a:ea typeface="Verdana" panose="020B0604030504040204" pitchFamily="34" charset="0"/>
                <a:cs typeface="Verdana" panose="020B0604030504040204" pitchFamily="34" charset="0"/>
              </a:rPr>
              <a:t>28</a:t>
            </a:fld>
            <a:endParaRPr lang="tr-TR">
              <a:latin typeface="Verdana" panose="020B0604030504040204" pitchFamily="34" charset="0"/>
              <a:ea typeface="Verdana" panose="020B0604030504040204" pitchFamily="34" charset="0"/>
              <a:cs typeface="Verdana" panose="020B0604030504040204" pitchFamily="34" charset="0"/>
            </a:endParaRPr>
          </a:p>
        </p:txBody>
      </p:sp>
      <p:sp>
        <p:nvSpPr>
          <p:cNvPr id="5" name="Dikdörtgen 4"/>
          <p:cNvSpPr/>
          <p:nvPr/>
        </p:nvSpPr>
        <p:spPr>
          <a:xfrm>
            <a:off x="581895" y="1741067"/>
            <a:ext cx="10823171" cy="4832092"/>
          </a:xfrm>
          <a:prstGeom prst="rect">
            <a:avLst/>
          </a:prstGeom>
        </p:spPr>
        <p:txBody>
          <a:bodyPr wrap="square">
            <a:spAutoFit/>
          </a:bodyPr>
          <a:lstStyle/>
          <a:p>
            <a:pPr marL="342900" indent="-342900" algn="just">
              <a:buFont typeface="Arial" panose="020B0604020202020204" pitchFamily="34" charset="0"/>
              <a:buChar char="•"/>
            </a:pPr>
            <a:r>
              <a:rPr lang="tr-TR" sz="2200" dirty="0">
                <a:latin typeface="Verdana" panose="020B0604030504040204" pitchFamily="34" charset="0"/>
                <a:ea typeface="Verdana" panose="020B0604030504040204" pitchFamily="34" charset="0"/>
                <a:cs typeface="Verdana" panose="020B0604030504040204" pitchFamily="34" charset="0"/>
              </a:rPr>
              <a:t>Dolu konteynerin brüt ağırlığının tespit edilerek doğrulanması öncesinde </a:t>
            </a:r>
            <a:r>
              <a:rPr lang="tr-TR" sz="2200" b="1" dirty="0">
                <a:latin typeface="Verdana" panose="020B0604030504040204" pitchFamily="34" charset="0"/>
                <a:ea typeface="Verdana" panose="020B0604030504040204" pitchFamily="34" charset="0"/>
                <a:cs typeface="Verdana" panose="020B0604030504040204" pitchFamily="34" charset="0"/>
              </a:rPr>
              <a:t>beyan edilen brüt ağırlığı ile </a:t>
            </a:r>
            <a:r>
              <a:rPr lang="tr-TR" sz="2200" b="1" dirty="0" smtClean="0">
                <a:latin typeface="Verdana" panose="020B0604030504040204" pitchFamily="34" charset="0"/>
                <a:ea typeface="Verdana" panose="020B0604030504040204" pitchFamily="34" charset="0"/>
                <a:cs typeface="Verdana" panose="020B0604030504040204" pitchFamily="34" charset="0"/>
              </a:rPr>
              <a:t>DBA </a:t>
            </a:r>
            <a:r>
              <a:rPr lang="tr-TR" sz="2200" b="1" dirty="0">
                <a:latin typeface="Verdana" panose="020B0604030504040204" pitchFamily="34" charset="0"/>
                <a:ea typeface="Verdana" panose="020B0604030504040204" pitchFamily="34" charset="0"/>
                <a:cs typeface="Verdana" panose="020B0604030504040204" pitchFamily="34" charset="0"/>
              </a:rPr>
              <a:t>arasında bir tutarsızlık söz konusu olduğunda </a:t>
            </a:r>
            <a:r>
              <a:rPr lang="tr-TR" sz="2200" b="1" dirty="0" smtClean="0">
                <a:latin typeface="Verdana" panose="020B0604030504040204" pitchFamily="34" charset="0"/>
                <a:ea typeface="Verdana" panose="020B0604030504040204" pitchFamily="34" charset="0"/>
                <a:cs typeface="Verdana" panose="020B0604030504040204" pitchFamily="34" charset="0"/>
              </a:rPr>
              <a:t>DBA </a:t>
            </a:r>
            <a:r>
              <a:rPr lang="tr-TR" sz="2200" b="1" dirty="0">
                <a:latin typeface="Verdana" panose="020B0604030504040204" pitchFamily="34" charset="0"/>
                <a:ea typeface="Verdana" panose="020B0604030504040204" pitchFamily="34" charset="0"/>
                <a:cs typeface="Verdana" panose="020B0604030504040204" pitchFamily="34" charset="0"/>
              </a:rPr>
              <a:t>geçerlidir.</a:t>
            </a:r>
            <a:r>
              <a:rPr lang="tr-TR" sz="2200" dirty="0">
                <a:latin typeface="Verdana" panose="020B0604030504040204" pitchFamily="34" charset="0"/>
                <a:ea typeface="Verdana" panose="020B0604030504040204" pitchFamily="34" charset="0"/>
                <a:cs typeface="Verdana" panose="020B0604030504040204" pitchFamily="34" charset="0"/>
              </a:rPr>
              <a:t> </a:t>
            </a:r>
            <a:r>
              <a:rPr lang="tr-TR" sz="2200" dirty="0" smtClean="0">
                <a:latin typeface="Verdana" panose="020B0604030504040204" pitchFamily="34" charset="0"/>
                <a:ea typeface="Verdana" panose="020B0604030504040204" pitchFamily="34" charset="0"/>
                <a:cs typeface="Verdana" panose="020B0604030504040204" pitchFamily="34" charset="0"/>
              </a:rPr>
              <a:t> </a:t>
            </a:r>
            <a:endParaRPr lang="tr-TR" sz="2200" dirty="0">
              <a:latin typeface="Verdana" panose="020B0604030504040204" pitchFamily="34" charset="0"/>
              <a:ea typeface="Verdana" panose="020B0604030504040204" pitchFamily="34" charset="0"/>
              <a:cs typeface="Verdana" panose="020B0604030504040204" pitchFamily="34" charset="0"/>
            </a:endParaRPr>
          </a:p>
          <a:p>
            <a:pPr algn="just"/>
            <a:r>
              <a:rPr lang="tr-TR" sz="2200" dirty="0">
                <a:latin typeface="Verdana" panose="020B0604030504040204" pitchFamily="34" charset="0"/>
                <a:ea typeface="Verdana" panose="020B0604030504040204" pitchFamily="34" charset="0"/>
                <a:cs typeface="Verdana" panose="020B0604030504040204" pitchFamily="34" charset="0"/>
              </a:rPr>
              <a:t> </a:t>
            </a:r>
            <a:r>
              <a:rPr lang="tr-TR" sz="2200" dirty="0" smtClean="0">
                <a:latin typeface="Verdana" panose="020B0604030504040204" pitchFamily="34" charset="0"/>
                <a:ea typeface="Verdana" panose="020B0604030504040204" pitchFamily="34" charset="0"/>
                <a:cs typeface="Verdana" panose="020B0604030504040204" pitchFamily="34" charset="0"/>
              </a:rPr>
              <a:t>                                                                                         </a:t>
            </a:r>
            <a:r>
              <a:rPr lang="tr-TR" sz="2000" i="1" dirty="0" smtClean="0">
                <a:latin typeface="Verdana" panose="020B0604030504040204" pitchFamily="34" charset="0"/>
                <a:ea typeface="Verdana" panose="020B0604030504040204" pitchFamily="34" charset="0"/>
                <a:cs typeface="Verdana" panose="020B0604030504040204" pitchFamily="34" charset="0"/>
              </a:rPr>
              <a:t>(madde 7.1)</a:t>
            </a:r>
          </a:p>
          <a:p>
            <a:pPr algn="just"/>
            <a:endParaRPr lang="tr-TR" sz="2200" i="1" dirty="0">
              <a:latin typeface="Verdana" panose="020B0604030504040204" pitchFamily="34" charset="0"/>
              <a:ea typeface="Verdana" panose="020B0604030504040204" pitchFamily="34" charset="0"/>
              <a:cs typeface="Verdana" panose="020B0604030504040204" pitchFamily="34" charset="0"/>
            </a:endParaRPr>
          </a:p>
          <a:p>
            <a:pPr marL="342900" indent="-342900" algn="just">
              <a:buFont typeface="Arial" panose="020B0604020202020204" pitchFamily="34" charset="0"/>
              <a:buChar char="•"/>
            </a:pPr>
            <a:r>
              <a:rPr lang="tr-TR" sz="2200" dirty="0">
                <a:latin typeface="Verdana" panose="020B0604030504040204" pitchFamily="34" charset="0"/>
                <a:ea typeface="Verdana" panose="020B0604030504040204" pitchFamily="34" charset="0"/>
                <a:cs typeface="Verdana" panose="020B0604030504040204" pitchFamily="34" charset="0"/>
              </a:rPr>
              <a:t>Dolu konteynerin kıyı tesisine ulaştırılmadan önce elde edilen </a:t>
            </a:r>
            <a:r>
              <a:rPr lang="tr-TR" sz="2200" b="1" dirty="0" smtClean="0">
                <a:latin typeface="Verdana" panose="020B0604030504040204" pitchFamily="34" charset="0"/>
                <a:ea typeface="Verdana" panose="020B0604030504040204" pitchFamily="34" charset="0"/>
                <a:cs typeface="Verdana" panose="020B0604030504040204" pitchFamily="34" charset="0"/>
              </a:rPr>
              <a:t>DBA </a:t>
            </a:r>
            <a:r>
              <a:rPr lang="tr-TR" sz="2200" b="1" dirty="0">
                <a:latin typeface="Verdana" panose="020B0604030504040204" pitchFamily="34" charset="0"/>
                <a:ea typeface="Verdana" panose="020B0604030504040204" pitchFamily="34" charset="0"/>
                <a:cs typeface="Verdana" panose="020B0604030504040204" pitchFamily="34" charset="0"/>
              </a:rPr>
              <a:t>ile her ne sebeple olursa olsun söz konusu konteynerin kıyı tesisince tartılması ile elde edilen brüt ağırlığı arasında bir farklılık söz konusu olduğunda; </a:t>
            </a:r>
            <a:r>
              <a:rPr lang="tr-TR" sz="2200" dirty="0">
                <a:latin typeface="Verdana" panose="020B0604030504040204" pitchFamily="34" charset="0"/>
                <a:ea typeface="Verdana" panose="020B0604030504040204" pitchFamily="34" charset="0"/>
                <a:cs typeface="Verdana" panose="020B0604030504040204" pitchFamily="34" charset="0"/>
              </a:rPr>
              <a:t>Kıyı tesisi işleticisi ve yükleten tarafından mevcut farklılığın giderilmesine yönelik </a:t>
            </a:r>
            <a:r>
              <a:rPr lang="tr-TR" sz="2200" u="sng" dirty="0">
                <a:latin typeface="Verdana" panose="020B0604030504040204" pitchFamily="34" charset="0"/>
                <a:ea typeface="Verdana" panose="020B0604030504040204" pitchFamily="34" charset="0"/>
                <a:cs typeface="Verdana" panose="020B0604030504040204" pitchFamily="34" charset="0"/>
              </a:rPr>
              <a:t>müzakere yapılmak suretiyle nihai </a:t>
            </a:r>
            <a:r>
              <a:rPr lang="tr-TR" sz="2200" u="sng" dirty="0" smtClean="0">
                <a:latin typeface="Verdana" panose="020B0604030504040204" pitchFamily="34" charset="0"/>
                <a:ea typeface="Verdana" panose="020B0604030504040204" pitchFamily="34" charset="0"/>
                <a:cs typeface="Verdana" panose="020B0604030504040204" pitchFamily="34" charset="0"/>
              </a:rPr>
              <a:t>DBA </a:t>
            </a:r>
            <a:r>
              <a:rPr lang="tr-TR" sz="2200" u="sng" dirty="0">
                <a:latin typeface="Verdana" panose="020B0604030504040204" pitchFamily="34" charset="0"/>
                <a:ea typeface="Verdana" panose="020B0604030504040204" pitchFamily="34" charset="0"/>
                <a:cs typeface="Verdana" panose="020B0604030504040204" pitchFamily="34" charset="0"/>
              </a:rPr>
              <a:t>tespit edilerek,</a:t>
            </a:r>
            <a:r>
              <a:rPr lang="tr-TR" sz="2200" dirty="0">
                <a:latin typeface="Verdana" panose="020B0604030504040204" pitchFamily="34" charset="0"/>
                <a:ea typeface="Verdana" panose="020B0604030504040204" pitchFamily="34" charset="0"/>
                <a:cs typeface="Verdana" panose="020B0604030504040204" pitchFamily="34" charset="0"/>
              </a:rPr>
              <a:t> gemi yükleme planında kullanılmak üzere, yükleten tarafından taşıyana/hat operatörüne veya acentesine bildirilir. </a:t>
            </a:r>
            <a:endParaRPr lang="tr-TR" sz="2200" dirty="0" smtClean="0">
              <a:latin typeface="Verdana" panose="020B0604030504040204" pitchFamily="34" charset="0"/>
              <a:ea typeface="Verdana" panose="020B0604030504040204" pitchFamily="34" charset="0"/>
              <a:cs typeface="Verdana" panose="020B0604030504040204" pitchFamily="34" charset="0"/>
            </a:endParaRPr>
          </a:p>
          <a:p>
            <a:pPr algn="just"/>
            <a:r>
              <a:rPr lang="tr-TR" sz="2200" dirty="0" smtClean="0">
                <a:latin typeface="Verdana" panose="020B0604030504040204" pitchFamily="34" charset="0"/>
                <a:ea typeface="Verdana" panose="020B0604030504040204" pitchFamily="34" charset="0"/>
                <a:cs typeface="Verdana" panose="020B0604030504040204" pitchFamily="34" charset="0"/>
              </a:rPr>
              <a:t>                                                                                          </a:t>
            </a:r>
            <a:r>
              <a:rPr lang="tr-TR" sz="2000" i="1" dirty="0">
                <a:latin typeface="Verdana" panose="020B0604030504040204" pitchFamily="34" charset="0"/>
                <a:ea typeface="Verdana" panose="020B0604030504040204" pitchFamily="34" charset="0"/>
                <a:cs typeface="Verdana" panose="020B0604030504040204" pitchFamily="34" charset="0"/>
              </a:rPr>
              <a:t>(madde </a:t>
            </a:r>
            <a:r>
              <a:rPr lang="tr-TR" sz="2000" i="1" dirty="0" smtClean="0">
                <a:latin typeface="Verdana" panose="020B0604030504040204" pitchFamily="34" charset="0"/>
                <a:ea typeface="Verdana" panose="020B0604030504040204" pitchFamily="34" charset="0"/>
                <a:cs typeface="Verdana" panose="020B0604030504040204" pitchFamily="34" charset="0"/>
              </a:rPr>
              <a:t>7.2)</a:t>
            </a:r>
            <a:endParaRPr lang="tr-TR" sz="2000" i="1" dirty="0">
              <a:latin typeface="Verdana" panose="020B0604030504040204" pitchFamily="34" charset="0"/>
              <a:ea typeface="Verdana" panose="020B0604030504040204" pitchFamily="34" charset="0"/>
              <a:cs typeface="Verdana" panose="020B0604030504040204" pitchFamily="34" charset="0"/>
            </a:endParaRPr>
          </a:p>
          <a:p>
            <a:pPr algn="just"/>
            <a:r>
              <a:rPr lang="tr-TR" sz="2200" dirty="0" smtClean="0">
                <a:latin typeface="Verdana" panose="020B0604030504040204" pitchFamily="34" charset="0"/>
                <a:ea typeface="Verdana" panose="020B0604030504040204" pitchFamily="34" charset="0"/>
                <a:cs typeface="Verdana" panose="020B0604030504040204" pitchFamily="34" charset="0"/>
              </a:rPr>
              <a:t>                                                                                           </a:t>
            </a:r>
            <a:endParaRPr lang="tr-TR" sz="2200" dirty="0">
              <a:latin typeface="Verdana" panose="020B0604030504040204" pitchFamily="34" charset="0"/>
              <a:ea typeface="Verdana" panose="020B0604030504040204" pitchFamily="34" charset="0"/>
              <a:cs typeface="Verdana" panose="020B0604030504040204" pitchFamily="34" charset="0"/>
            </a:endParaRPr>
          </a:p>
        </p:txBody>
      </p:sp>
      <p:grpSp>
        <p:nvGrpSpPr>
          <p:cNvPr id="7" name="Grup 6"/>
          <p:cNvGrpSpPr/>
          <p:nvPr/>
        </p:nvGrpSpPr>
        <p:grpSpPr>
          <a:xfrm>
            <a:off x="149628" y="95052"/>
            <a:ext cx="11920451" cy="952161"/>
            <a:chOff x="860" y="1423522"/>
            <a:chExt cx="2073080" cy="1815196"/>
          </a:xfrm>
        </p:grpSpPr>
        <p:sp>
          <p:nvSpPr>
            <p:cNvPr id="8" name="Yuvarlatılmış Dikdörtgen 7"/>
            <p:cNvSpPr/>
            <p:nvPr/>
          </p:nvSpPr>
          <p:spPr>
            <a:xfrm>
              <a:off x="860" y="1423522"/>
              <a:ext cx="2073080" cy="1815196"/>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2" name="Yuvarlatılmış Dikdörtgen 4"/>
            <p:cNvSpPr/>
            <p:nvPr/>
          </p:nvSpPr>
          <p:spPr>
            <a:xfrm>
              <a:off x="860" y="1450006"/>
              <a:ext cx="2073080" cy="163797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a:r>
                <a:rPr lang="tr-TR" sz="3200" b="1" dirty="0" smtClean="0">
                  <a:latin typeface="Verdana" panose="020B0604030504040204" pitchFamily="34" charset="0"/>
                  <a:ea typeface="Verdana" panose="020B0604030504040204" pitchFamily="34" charset="0"/>
                  <a:cs typeface="Verdana" panose="020B0604030504040204" pitchFamily="34" charset="0"/>
                </a:rPr>
                <a:t>AĞIRLIKLARDA TUTARSIZLIK </a:t>
              </a:r>
              <a:r>
                <a:rPr lang="tr-TR" sz="2200" b="1" i="1" dirty="0" smtClean="0">
                  <a:latin typeface="Verdana" panose="020B0604030504040204" pitchFamily="34" charset="0"/>
                  <a:ea typeface="Verdana" panose="020B0604030504040204" pitchFamily="34" charset="0"/>
                  <a:cs typeface="Verdana" panose="020B0604030504040204" pitchFamily="34" charset="0"/>
                </a:rPr>
                <a:t>(madde 7) </a:t>
              </a:r>
            </a:p>
          </p:txBody>
        </p:sp>
      </p:grpSp>
    </p:spTree>
    <p:extLst>
      <p:ext uri="{BB962C8B-B14F-4D97-AF65-F5344CB8AC3E}">
        <p14:creationId xmlns:p14="http://schemas.microsoft.com/office/powerpoint/2010/main" val="342496886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a:xfrm>
            <a:off x="9142600" y="6356350"/>
            <a:ext cx="2743200" cy="365125"/>
          </a:xfrm>
        </p:spPr>
        <p:txBody>
          <a:bodyPr/>
          <a:lstStyle/>
          <a:p>
            <a:fld id="{F3AC640D-BA70-4E29-8800-8AD267750801}" type="slidenum">
              <a:rPr lang="tr-TR" smtClean="0">
                <a:latin typeface="Verdana" panose="020B0604030504040204" pitchFamily="34" charset="0"/>
                <a:ea typeface="Verdana" panose="020B0604030504040204" pitchFamily="34" charset="0"/>
                <a:cs typeface="Verdana" panose="020B0604030504040204" pitchFamily="34" charset="0"/>
              </a:rPr>
              <a:t>29</a:t>
            </a:fld>
            <a:endParaRPr lang="tr-TR" dirty="0">
              <a:latin typeface="Verdana" panose="020B0604030504040204" pitchFamily="34" charset="0"/>
              <a:ea typeface="Verdana" panose="020B0604030504040204" pitchFamily="34" charset="0"/>
              <a:cs typeface="Verdana" panose="020B0604030504040204" pitchFamily="34" charset="0"/>
            </a:endParaRPr>
          </a:p>
        </p:txBody>
      </p:sp>
      <p:sp>
        <p:nvSpPr>
          <p:cNvPr id="5" name="Dikdörtgen 4"/>
          <p:cNvSpPr/>
          <p:nvPr/>
        </p:nvSpPr>
        <p:spPr>
          <a:xfrm>
            <a:off x="581895" y="1741067"/>
            <a:ext cx="10823171" cy="3539430"/>
          </a:xfrm>
          <a:prstGeom prst="rect">
            <a:avLst/>
          </a:prstGeom>
        </p:spPr>
        <p:txBody>
          <a:bodyPr wrap="square">
            <a:spAutoFit/>
          </a:bodyPr>
          <a:lstStyle/>
          <a:p>
            <a:pPr marL="342900" indent="-342900" algn="just">
              <a:buFont typeface="Arial" panose="020B0604020202020204" pitchFamily="34" charset="0"/>
              <a:buChar char="•"/>
            </a:pPr>
            <a:r>
              <a:rPr lang="tr-TR" sz="2200" b="1" dirty="0" smtClean="0">
                <a:latin typeface="Verdana" panose="020B0604030504040204" pitchFamily="34" charset="0"/>
                <a:ea typeface="Verdana" panose="020B0604030504040204" pitchFamily="34" charset="0"/>
                <a:cs typeface="Verdana" panose="020B0604030504040204" pitchFamily="34" charset="0"/>
              </a:rPr>
              <a:t>Bir konteyner, SOLAS-74 Bölüm 6 Kural 5 uyarınca, </a:t>
            </a:r>
            <a:r>
              <a:rPr lang="tr-TR" sz="2200" dirty="0" smtClean="0">
                <a:latin typeface="Verdana" panose="020B0604030504040204" pitchFamily="34" charset="0"/>
                <a:ea typeface="Verdana" panose="020B0604030504040204" pitchFamily="34" charset="0"/>
                <a:cs typeface="Verdana" panose="020B0604030504040204" pitchFamily="34" charset="0"/>
              </a:rPr>
              <a:t>CSC Sözleşmesi gereklilikleri kapsamında, üzerinde bulunması gerekli olan emniyet onay plakasında belirtilen </a:t>
            </a:r>
            <a:r>
              <a:rPr lang="tr-TR" sz="2200" u="sng" dirty="0" smtClean="0">
                <a:latin typeface="Verdana" panose="020B0604030504040204" pitchFamily="34" charset="0"/>
                <a:ea typeface="Verdana" panose="020B0604030504040204" pitchFamily="34" charset="0"/>
                <a:cs typeface="Verdana" panose="020B0604030504040204" pitchFamily="34" charset="0"/>
              </a:rPr>
              <a:t>azami taşıma kapasitesi (</a:t>
            </a:r>
            <a:r>
              <a:rPr lang="tr-TR" sz="2200" u="sng" dirty="0" err="1" smtClean="0">
                <a:latin typeface="Verdana" panose="020B0604030504040204" pitchFamily="34" charset="0"/>
                <a:ea typeface="Verdana" panose="020B0604030504040204" pitchFamily="34" charset="0"/>
                <a:cs typeface="Verdana" panose="020B0604030504040204" pitchFamily="34" charset="0"/>
              </a:rPr>
              <a:t>payload</a:t>
            </a:r>
            <a:r>
              <a:rPr lang="tr-TR" sz="2200" u="sng" dirty="0" smtClean="0">
                <a:latin typeface="Verdana" panose="020B0604030504040204" pitchFamily="34" charset="0"/>
                <a:ea typeface="Verdana" panose="020B0604030504040204" pitchFamily="34" charset="0"/>
                <a:cs typeface="Verdana" panose="020B0604030504040204" pitchFamily="34" charset="0"/>
              </a:rPr>
              <a:t>) değerini aşacak şekilde yüklenemez.</a:t>
            </a:r>
            <a:r>
              <a:rPr lang="tr-TR" sz="2400" u="sng" dirty="0" smtClean="0"/>
              <a:t> </a:t>
            </a:r>
            <a:r>
              <a:rPr lang="tr-TR" sz="2200" b="1" dirty="0" smtClean="0">
                <a:latin typeface="Verdana" panose="020B0604030504040204" pitchFamily="34" charset="0"/>
                <a:ea typeface="Verdana" panose="020B0604030504040204" pitchFamily="34" charset="0"/>
                <a:cs typeface="Verdana" panose="020B0604030504040204" pitchFamily="34" charset="0"/>
              </a:rPr>
              <a:t> </a:t>
            </a:r>
            <a:r>
              <a:rPr lang="tr-TR" sz="2200" dirty="0" smtClean="0">
                <a:latin typeface="Verdana" panose="020B0604030504040204" pitchFamily="34" charset="0"/>
                <a:ea typeface="Verdana" panose="020B0604030504040204" pitchFamily="34" charset="0"/>
                <a:cs typeface="Verdana" panose="020B0604030504040204" pitchFamily="34" charset="0"/>
              </a:rPr>
              <a:t>                                                                                      </a:t>
            </a:r>
            <a:endParaRPr lang="tr-TR" sz="2000" i="1" dirty="0" smtClean="0">
              <a:latin typeface="Verdana" panose="020B0604030504040204" pitchFamily="34" charset="0"/>
              <a:ea typeface="Verdana" panose="020B0604030504040204" pitchFamily="34" charset="0"/>
              <a:cs typeface="Verdana" panose="020B0604030504040204" pitchFamily="34" charset="0"/>
            </a:endParaRPr>
          </a:p>
          <a:p>
            <a:pPr algn="just"/>
            <a:r>
              <a:rPr lang="tr-TR" sz="2400" i="1" dirty="0" smtClean="0">
                <a:latin typeface="Verdana" panose="020B0604030504040204" pitchFamily="34" charset="0"/>
                <a:ea typeface="Verdana" panose="020B0604030504040204" pitchFamily="34" charset="0"/>
                <a:cs typeface="Verdana" panose="020B0604030504040204" pitchFamily="34" charset="0"/>
              </a:rPr>
              <a:t>                                                                                   </a:t>
            </a:r>
            <a:r>
              <a:rPr lang="tr-TR" sz="2000" i="1" dirty="0" smtClean="0">
                <a:latin typeface="Verdana" panose="020B0604030504040204" pitchFamily="34" charset="0"/>
                <a:ea typeface="Verdana" panose="020B0604030504040204" pitchFamily="34" charset="0"/>
                <a:cs typeface="Verdana" panose="020B0604030504040204" pitchFamily="34" charset="0"/>
              </a:rPr>
              <a:t>(</a:t>
            </a:r>
            <a:r>
              <a:rPr lang="tr-TR" sz="2000" i="1" dirty="0">
                <a:latin typeface="Verdana" panose="020B0604030504040204" pitchFamily="34" charset="0"/>
                <a:ea typeface="Verdana" panose="020B0604030504040204" pitchFamily="34" charset="0"/>
                <a:cs typeface="Verdana" panose="020B0604030504040204" pitchFamily="34" charset="0"/>
              </a:rPr>
              <a:t>madde </a:t>
            </a:r>
            <a:r>
              <a:rPr lang="tr-TR" sz="2000" i="1" dirty="0" smtClean="0">
                <a:latin typeface="Verdana" panose="020B0604030504040204" pitchFamily="34" charset="0"/>
                <a:ea typeface="Verdana" panose="020B0604030504040204" pitchFamily="34" charset="0"/>
                <a:cs typeface="Verdana" panose="020B0604030504040204" pitchFamily="34" charset="0"/>
              </a:rPr>
              <a:t>8.1</a:t>
            </a:r>
            <a:r>
              <a:rPr lang="tr-TR" sz="2000" i="1" dirty="0">
                <a:latin typeface="Verdana" panose="020B0604030504040204" pitchFamily="34" charset="0"/>
                <a:ea typeface="Verdana" panose="020B0604030504040204" pitchFamily="34" charset="0"/>
                <a:cs typeface="Verdana" panose="020B0604030504040204" pitchFamily="34" charset="0"/>
              </a:rPr>
              <a:t>)</a:t>
            </a:r>
            <a:endParaRPr lang="tr-TR" sz="2000" i="1" dirty="0" smtClean="0">
              <a:latin typeface="Verdana" panose="020B0604030504040204" pitchFamily="34" charset="0"/>
              <a:ea typeface="Verdana" panose="020B0604030504040204" pitchFamily="34" charset="0"/>
              <a:cs typeface="Verdana" panose="020B0604030504040204" pitchFamily="34" charset="0"/>
            </a:endParaRPr>
          </a:p>
          <a:p>
            <a:pPr algn="just"/>
            <a:endParaRPr lang="tr-TR" sz="2200" i="1" dirty="0" smtClean="0">
              <a:latin typeface="Verdana" panose="020B0604030504040204" pitchFamily="34" charset="0"/>
              <a:ea typeface="Verdana" panose="020B0604030504040204" pitchFamily="34" charset="0"/>
              <a:cs typeface="Verdana" panose="020B0604030504040204" pitchFamily="34" charset="0"/>
            </a:endParaRPr>
          </a:p>
          <a:p>
            <a:pPr algn="just"/>
            <a:endParaRPr lang="tr-TR" sz="2200" i="1" dirty="0">
              <a:latin typeface="Verdana" panose="020B0604030504040204" pitchFamily="34" charset="0"/>
              <a:ea typeface="Verdana" panose="020B0604030504040204" pitchFamily="34" charset="0"/>
              <a:cs typeface="Verdana" panose="020B0604030504040204" pitchFamily="34" charset="0"/>
            </a:endParaRPr>
          </a:p>
          <a:p>
            <a:pPr marL="342900" indent="-342900" algn="just">
              <a:buFont typeface="Arial" panose="020B0604020202020204" pitchFamily="34" charset="0"/>
              <a:buChar char="•"/>
            </a:pPr>
            <a:r>
              <a:rPr lang="tr-TR" sz="2200" b="1" dirty="0">
                <a:latin typeface="Verdana" panose="020B0604030504040204" pitchFamily="34" charset="0"/>
                <a:ea typeface="Verdana" panose="020B0604030504040204" pitchFamily="34" charset="0"/>
                <a:cs typeface="Verdana" panose="020B0604030504040204" pitchFamily="34" charset="0"/>
              </a:rPr>
              <a:t>Azami taşıma kapasitesi değerini aşmış şekilde yüklenen dolu konteyner gemiye yüklenemez</a:t>
            </a:r>
            <a:r>
              <a:rPr lang="tr-TR" sz="2200" b="1" dirty="0" smtClean="0">
                <a:latin typeface="Verdana" panose="020B0604030504040204" pitchFamily="34" charset="0"/>
                <a:ea typeface="Verdana" panose="020B0604030504040204" pitchFamily="34" charset="0"/>
                <a:cs typeface="Verdana" panose="020B0604030504040204" pitchFamily="34" charset="0"/>
              </a:rPr>
              <a:t>.                                                  </a:t>
            </a:r>
            <a:r>
              <a:rPr lang="tr-TR" sz="2200" dirty="0" smtClean="0">
                <a:latin typeface="Verdana" panose="020B0604030504040204" pitchFamily="34" charset="0"/>
                <a:ea typeface="Verdana" panose="020B0604030504040204" pitchFamily="34" charset="0"/>
                <a:cs typeface="Verdana" panose="020B0604030504040204" pitchFamily="34" charset="0"/>
              </a:rPr>
              <a:t>                                    </a:t>
            </a:r>
            <a:endParaRPr lang="tr-TR" sz="2000" i="1" dirty="0">
              <a:latin typeface="Verdana" panose="020B0604030504040204" pitchFamily="34" charset="0"/>
              <a:ea typeface="Verdana" panose="020B0604030504040204" pitchFamily="34" charset="0"/>
              <a:cs typeface="Verdana" panose="020B0604030504040204" pitchFamily="34" charset="0"/>
            </a:endParaRPr>
          </a:p>
          <a:p>
            <a:pPr algn="just"/>
            <a:r>
              <a:rPr lang="tr-TR" sz="2200" dirty="0" smtClean="0">
                <a:latin typeface="Verdana" panose="020B0604030504040204" pitchFamily="34" charset="0"/>
                <a:ea typeface="Verdana" panose="020B0604030504040204" pitchFamily="34" charset="0"/>
                <a:cs typeface="Verdana" panose="020B0604030504040204" pitchFamily="34" charset="0"/>
              </a:rPr>
              <a:t>                                                                                           </a:t>
            </a:r>
            <a:r>
              <a:rPr lang="tr-TR" sz="2000" i="1" dirty="0" smtClean="0">
                <a:latin typeface="Verdana" panose="020B0604030504040204" pitchFamily="34" charset="0"/>
                <a:ea typeface="Verdana" panose="020B0604030504040204" pitchFamily="34" charset="0"/>
                <a:cs typeface="Verdana" panose="020B0604030504040204" pitchFamily="34" charset="0"/>
              </a:rPr>
              <a:t>(</a:t>
            </a:r>
            <a:r>
              <a:rPr lang="tr-TR" sz="2000" i="1" dirty="0">
                <a:latin typeface="Verdana" panose="020B0604030504040204" pitchFamily="34" charset="0"/>
                <a:ea typeface="Verdana" panose="020B0604030504040204" pitchFamily="34" charset="0"/>
                <a:cs typeface="Verdana" panose="020B0604030504040204" pitchFamily="34" charset="0"/>
              </a:rPr>
              <a:t>madde </a:t>
            </a:r>
            <a:r>
              <a:rPr lang="tr-TR" sz="2000" i="1" dirty="0" smtClean="0">
                <a:latin typeface="Verdana" panose="020B0604030504040204" pitchFamily="34" charset="0"/>
                <a:ea typeface="Verdana" panose="020B0604030504040204" pitchFamily="34" charset="0"/>
                <a:cs typeface="Verdana" panose="020B0604030504040204" pitchFamily="34" charset="0"/>
              </a:rPr>
              <a:t>8.2</a:t>
            </a:r>
            <a:r>
              <a:rPr lang="tr-TR" sz="2000" i="1" dirty="0">
                <a:latin typeface="Verdana" panose="020B0604030504040204" pitchFamily="34" charset="0"/>
                <a:ea typeface="Verdana" panose="020B0604030504040204" pitchFamily="34" charset="0"/>
                <a:cs typeface="Verdana" panose="020B0604030504040204" pitchFamily="34" charset="0"/>
              </a:rPr>
              <a:t>)</a:t>
            </a:r>
            <a:r>
              <a:rPr lang="tr-TR" sz="2000" dirty="0" smtClean="0">
                <a:latin typeface="Verdana" panose="020B0604030504040204" pitchFamily="34" charset="0"/>
                <a:ea typeface="Verdana" panose="020B0604030504040204" pitchFamily="34" charset="0"/>
                <a:cs typeface="Verdana" panose="020B0604030504040204" pitchFamily="34" charset="0"/>
              </a:rPr>
              <a:t> </a:t>
            </a:r>
            <a:endParaRPr lang="tr-TR" sz="2000" dirty="0">
              <a:latin typeface="Verdana" panose="020B0604030504040204" pitchFamily="34" charset="0"/>
              <a:ea typeface="Verdana" panose="020B0604030504040204" pitchFamily="34" charset="0"/>
              <a:cs typeface="Verdana" panose="020B0604030504040204" pitchFamily="34" charset="0"/>
            </a:endParaRPr>
          </a:p>
        </p:txBody>
      </p:sp>
      <p:grpSp>
        <p:nvGrpSpPr>
          <p:cNvPr id="7" name="Grup 6"/>
          <p:cNvGrpSpPr/>
          <p:nvPr/>
        </p:nvGrpSpPr>
        <p:grpSpPr>
          <a:xfrm>
            <a:off x="149628" y="95052"/>
            <a:ext cx="11920451" cy="952161"/>
            <a:chOff x="860" y="1423522"/>
            <a:chExt cx="2073080" cy="1815196"/>
          </a:xfrm>
        </p:grpSpPr>
        <p:sp>
          <p:nvSpPr>
            <p:cNvPr id="8" name="Yuvarlatılmış Dikdörtgen 7"/>
            <p:cNvSpPr/>
            <p:nvPr/>
          </p:nvSpPr>
          <p:spPr>
            <a:xfrm>
              <a:off x="860" y="1423522"/>
              <a:ext cx="2073080" cy="1815196"/>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2" name="Yuvarlatılmış Dikdörtgen 4"/>
            <p:cNvSpPr/>
            <p:nvPr/>
          </p:nvSpPr>
          <p:spPr>
            <a:xfrm>
              <a:off x="860" y="1450006"/>
              <a:ext cx="2073080" cy="163797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a:r>
                <a:rPr lang="tr-TR" sz="3200" b="1" dirty="0" smtClean="0">
                  <a:latin typeface="Verdana" panose="020B0604030504040204" pitchFamily="34" charset="0"/>
                  <a:ea typeface="Verdana" panose="020B0604030504040204" pitchFamily="34" charset="0"/>
                  <a:cs typeface="Verdana" panose="020B0604030504040204" pitchFamily="34" charset="0"/>
                </a:rPr>
                <a:t>PAYLOAD’UN AŞILMASI </a:t>
              </a:r>
              <a:r>
                <a:rPr lang="tr-TR" sz="2200" b="1" i="1" dirty="0" smtClean="0">
                  <a:latin typeface="Verdana" panose="020B0604030504040204" pitchFamily="34" charset="0"/>
                  <a:ea typeface="Verdana" panose="020B0604030504040204" pitchFamily="34" charset="0"/>
                  <a:cs typeface="Verdana" panose="020B0604030504040204" pitchFamily="34" charset="0"/>
                </a:rPr>
                <a:t>(madde </a:t>
              </a:r>
              <a:r>
                <a:rPr lang="tr-TR" sz="2200" b="1" i="1" dirty="0">
                  <a:latin typeface="Verdana" panose="020B0604030504040204" pitchFamily="34" charset="0"/>
                  <a:ea typeface="Verdana" panose="020B0604030504040204" pitchFamily="34" charset="0"/>
                  <a:cs typeface="Verdana" panose="020B0604030504040204" pitchFamily="34" charset="0"/>
                </a:rPr>
                <a:t>8</a:t>
              </a:r>
              <a:r>
                <a:rPr lang="tr-TR" sz="2200" b="1" i="1" dirty="0" smtClean="0">
                  <a:latin typeface="Verdana" panose="020B0604030504040204" pitchFamily="34" charset="0"/>
                  <a:ea typeface="Verdana" panose="020B0604030504040204" pitchFamily="34" charset="0"/>
                  <a:cs typeface="Verdana" panose="020B0604030504040204" pitchFamily="34" charset="0"/>
                </a:rPr>
                <a:t>) </a:t>
              </a:r>
            </a:p>
          </p:txBody>
        </p:sp>
      </p:grpSp>
    </p:spTree>
    <p:extLst>
      <p:ext uri="{BB962C8B-B14F-4D97-AF65-F5344CB8AC3E}">
        <p14:creationId xmlns:p14="http://schemas.microsoft.com/office/powerpoint/2010/main" val="29092088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up 8"/>
          <p:cNvGrpSpPr/>
          <p:nvPr/>
        </p:nvGrpSpPr>
        <p:grpSpPr>
          <a:xfrm>
            <a:off x="1689315" y="211426"/>
            <a:ext cx="8710048" cy="941965"/>
            <a:chOff x="860" y="1423522"/>
            <a:chExt cx="2073080" cy="1815196"/>
          </a:xfrm>
        </p:grpSpPr>
        <p:sp>
          <p:nvSpPr>
            <p:cNvPr id="10" name="Yuvarlatılmış Dikdörtgen 9"/>
            <p:cNvSpPr/>
            <p:nvPr/>
          </p:nvSpPr>
          <p:spPr>
            <a:xfrm>
              <a:off x="860" y="1423522"/>
              <a:ext cx="2073080" cy="1815196"/>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1" name="Yuvarlatılmış Dikdörtgen 4"/>
            <p:cNvSpPr/>
            <p:nvPr/>
          </p:nvSpPr>
          <p:spPr>
            <a:xfrm>
              <a:off x="89471" y="1450007"/>
              <a:ext cx="1895858" cy="163797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a:r>
                <a:rPr lang="tr-TR" sz="3200" b="1" dirty="0">
                  <a:latin typeface="Verdana" panose="020B0604030504040204" pitchFamily="34" charset="0"/>
                  <a:ea typeface="Verdana" panose="020B0604030504040204" pitchFamily="34" charset="0"/>
                  <a:cs typeface="Verdana" panose="020B0604030504040204" pitchFamily="34" charset="0"/>
                </a:rPr>
                <a:t>KONTEYNER AĞIRLIK </a:t>
              </a:r>
              <a:r>
                <a:rPr lang="tr-TR" sz="3200" b="1" dirty="0" smtClean="0">
                  <a:latin typeface="Verdana" panose="020B0604030504040204" pitchFamily="34" charset="0"/>
                  <a:ea typeface="Verdana" panose="020B0604030504040204" pitchFamily="34" charset="0"/>
                  <a:cs typeface="Verdana" panose="020B0604030504040204" pitchFamily="34" charset="0"/>
                </a:rPr>
                <a:t>ÖLÇÜMÜ</a:t>
              </a:r>
              <a:endParaRPr lang="tr-TR" sz="3200" b="1" dirty="0">
                <a:latin typeface="Verdana" panose="020B0604030504040204" pitchFamily="34" charset="0"/>
                <a:ea typeface="Verdana" panose="020B0604030504040204" pitchFamily="34" charset="0"/>
                <a:cs typeface="Verdana" panose="020B0604030504040204" pitchFamily="34" charset="0"/>
              </a:endParaRPr>
            </a:p>
          </p:txBody>
        </p:sp>
      </p:grpSp>
      <p:pic>
        <p:nvPicPr>
          <p:cNvPr id="5" name="Resim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9065" y="-88746"/>
            <a:ext cx="10515341" cy="7188670"/>
          </a:xfrm>
          <a:prstGeom prst="rect">
            <a:avLst/>
          </a:prstGeom>
        </p:spPr>
      </p:pic>
      <p:sp>
        <p:nvSpPr>
          <p:cNvPr id="4" name="Oval 3"/>
          <p:cNvSpPr/>
          <p:nvPr/>
        </p:nvSpPr>
        <p:spPr>
          <a:xfrm>
            <a:off x="821411" y="3161654"/>
            <a:ext cx="2278251" cy="2404994"/>
          </a:xfrm>
          <a:prstGeom prst="ellipse">
            <a:avLst/>
          </a:prstGeom>
          <a:solidFill>
            <a:schemeClr val="accent1">
              <a:alpha val="0"/>
            </a:schemeClr>
          </a:solidFill>
          <a:ln w="38100" cmpd="sng"/>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b="1" dirty="0"/>
          </a:p>
        </p:txBody>
      </p:sp>
      <p:sp>
        <p:nvSpPr>
          <p:cNvPr id="12" name="Oval 11"/>
          <p:cNvSpPr/>
          <p:nvPr/>
        </p:nvSpPr>
        <p:spPr>
          <a:xfrm>
            <a:off x="7330699" y="3177155"/>
            <a:ext cx="2929185" cy="3502606"/>
          </a:xfrm>
          <a:prstGeom prst="ellipse">
            <a:avLst/>
          </a:prstGeom>
          <a:solidFill>
            <a:schemeClr val="accent1">
              <a:alpha val="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3" name="Oval 12"/>
          <p:cNvSpPr/>
          <p:nvPr/>
        </p:nvSpPr>
        <p:spPr>
          <a:xfrm>
            <a:off x="9484962" y="1215383"/>
            <a:ext cx="2446119" cy="2767854"/>
          </a:xfrm>
          <a:prstGeom prst="ellipse">
            <a:avLst/>
          </a:prstGeom>
          <a:solidFill>
            <a:schemeClr val="accent1">
              <a:alpha val="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4" name="Slayt Numarası Yer Tutucusu 4"/>
          <p:cNvSpPr>
            <a:spLocks noGrp="1"/>
          </p:cNvSpPr>
          <p:nvPr>
            <p:ph type="sldNum" sz="quarter" idx="12"/>
          </p:nvPr>
        </p:nvSpPr>
        <p:spPr>
          <a:xfrm>
            <a:off x="10673541" y="6350924"/>
            <a:ext cx="1301306" cy="370551"/>
          </a:xfrm>
        </p:spPr>
        <p:txBody>
          <a:bodyPr/>
          <a:lstStyle/>
          <a:p>
            <a:r>
              <a:rPr lang="tr-TR" dirty="0" smtClean="0">
                <a:latin typeface="Verdana" panose="020B0604030504040204" pitchFamily="34" charset="0"/>
                <a:ea typeface="Verdana" panose="020B0604030504040204" pitchFamily="34" charset="0"/>
                <a:cs typeface="Verdana" panose="020B0604030504040204" pitchFamily="34" charset="0"/>
              </a:rPr>
              <a:t>3</a:t>
            </a:r>
            <a:endParaRPr lang="tr-TR"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76740100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a:xfrm>
            <a:off x="9092739" y="6339724"/>
            <a:ext cx="2743200" cy="365125"/>
          </a:xfrm>
        </p:spPr>
        <p:txBody>
          <a:bodyPr/>
          <a:lstStyle/>
          <a:p>
            <a:fld id="{F3AC640D-BA70-4E29-8800-8AD267750801}" type="slidenum">
              <a:rPr lang="tr-TR" smtClean="0">
                <a:latin typeface="Verdana" panose="020B0604030504040204" pitchFamily="34" charset="0"/>
                <a:ea typeface="Verdana" panose="020B0604030504040204" pitchFamily="34" charset="0"/>
                <a:cs typeface="Verdana" panose="020B0604030504040204" pitchFamily="34" charset="0"/>
              </a:rPr>
              <a:t>30</a:t>
            </a:fld>
            <a:endParaRPr lang="tr-TR" dirty="0">
              <a:latin typeface="Verdana" panose="020B0604030504040204" pitchFamily="34" charset="0"/>
              <a:ea typeface="Verdana" panose="020B0604030504040204" pitchFamily="34" charset="0"/>
              <a:cs typeface="Verdana" panose="020B0604030504040204" pitchFamily="34" charset="0"/>
            </a:endParaRPr>
          </a:p>
        </p:txBody>
      </p:sp>
      <p:sp>
        <p:nvSpPr>
          <p:cNvPr id="5" name="Dikdörtgen 4"/>
          <p:cNvSpPr/>
          <p:nvPr/>
        </p:nvSpPr>
        <p:spPr>
          <a:xfrm>
            <a:off x="581895" y="1741067"/>
            <a:ext cx="10823171" cy="4216539"/>
          </a:xfrm>
          <a:prstGeom prst="rect">
            <a:avLst/>
          </a:prstGeom>
        </p:spPr>
        <p:txBody>
          <a:bodyPr wrap="square">
            <a:spAutoFit/>
          </a:bodyPr>
          <a:lstStyle/>
          <a:p>
            <a:pPr marL="342900" indent="-342900" algn="just">
              <a:buFont typeface="Arial" panose="020B0604020202020204" pitchFamily="34" charset="0"/>
              <a:buChar char="•"/>
            </a:pPr>
            <a:r>
              <a:rPr lang="tr-TR" sz="2200" b="1" dirty="0">
                <a:latin typeface="Verdana" panose="020B0604030504040204" pitchFamily="34" charset="0"/>
                <a:ea typeface="Verdana" panose="020B0604030504040204" pitchFamily="34" charset="0"/>
                <a:cs typeface="Verdana" panose="020B0604030504040204" pitchFamily="34" charset="0"/>
              </a:rPr>
              <a:t>Boş konteynerler için </a:t>
            </a:r>
            <a:r>
              <a:rPr lang="tr-TR" sz="2200" b="1" dirty="0" smtClean="0">
                <a:latin typeface="Verdana" panose="020B0604030504040204" pitchFamily="34" charset="0"/>
                <a:ea typeface="Verdana" panose="020B0604030504040204" pitchFamily="34" charset="0"/>
                <a:cs typeface="Verdana" panose="020B0604030504040204" pitchFamily="34" charset="0"/>
              </a:rPr>
              <a:t>DBA </a:t>
            </a:r>
            <a:r>
              <a:rPr lang="tr-TR" sz="2200" b="1" dirty="0">
                <a:latin typeface="Verdana" panose="020B0604030504040204" pitchFamily="34" charset="0"/>
                <a:ea typeface="Verdana" panose="020B0604030504040204" pitchFamily="34" charset="0"/>
                <a:cs typeface="Verdana" panose="020B0604030504040204" pitchFamily="34" charset="0"/>
              </a:rPr>
              <a:t>bilgisi aranmaz.</a:t>
            </a:r>
            <a:r>
              <a:rPr lang="tr-TR" sz="2200" dirty="0">
                <a:latin typeface="Verdana" panose="020B0604030504040204" pitchFamily="34" charset="0"/>
                <a:ea typeface="Verdana" panose="020B0604030504040204" pitchFamily="34" charset="0"/>
                <a:cs typeface="Verdana" panose="020B0604030504040204" pitchFamily="34" charset="0"/>
              </a:rPr>
              <a:t> Ancak, boş konteynerleri deniz yolu taşımacılığına sunanlar (boş konteynerlerin sahipleri, operatörleri vb.) söz konusu konteynerlerin boş halde olduğundan emin olmak, buna yönelik gerekli prosedürleri oluşturmak ve uygulamak zorundadır.</a:t>
            </a:r>
            <a:r>
              <a:rPr lang="tr-TR" sz="2400" i="1" dirty="0" smtClean="0">
                <a:latin typeface="Verdana" panose="020B0604030504040204" pitchFamily="34" charset="0"/>
                <a:ea typeface="Verdana" panose="020B0604030504040204" pitchFamily="34" charset="0"/>
                <a:cs typeface="Verdana" panose="020B0604030504040204" pitchFamily="34" charset="0"/>
              </a:rPr>
              <a:t>                                                                                                            </a:t>
            </a:r>
          </a:p>
          <a:p>
            <a:pPr algn="just"/>
            <a:r>
              <a:rPr lang="tr-TR" sz="2400" i="1" dirty="0" smtClean="0">
                <a:latin typeface="Verdana" panose="020B0604030504040204" pitchFamily="34" charset="0"/>
                <a:ea typeface="Verdana" panose="020B0604030504040204" pitchFamily="34" charset="0"/>
                <a:cs typeface="Verdana" panose="020B0604030504040204" pitchFamily="34" charset="0"/>
              </a:rPr>
              <a:t>                                                                                   </a:t>
            </a:r>
            <a:r>
              <a:rPr lang="tr-TR" sz="2000" i="1" dirty="0" smtClean="0">
                <a:latin typeface="Verdana" panose="020B0604030504040204" pitchFamily="34" charset="0"/>
                <a:ea typeface="Verdana" panose="020B0604030504040204" pitchFamily="34" charset="0"/>
                <a:cs typeface="Verdana" panose="020B0604030504040204" pitchFamily="34" charset="0"/>
              </a:rPr>
              <a:t>(</a:t>
            </a:r>
            <a:r>
              <a:rPr lang="tr-TR" sz="2000" i="1" dirty="0">
                <a:latin typeface="Verdana" panose="020B0604030504040204" pitchFamily="34" charset="0"/>
                <a:ea typeface="Verdana" panose="020B0604030504040204" pitchFamily="34" charset="0"/>
                <a:cs typeface="Verdana" panose="020B0604030504040204" pitchFamily="34" charset="0"/>
              </a:rPr>
              <a:t>madde </a:t>
            </a:r>
            <a:r>
              <a:rPr lang="tr-TR" sz="2000" i="1" dirty="0" smtClean="0">
                <a:latin typeface="Verdana" panose="020B0604030504040204" pitchFamily="34" charset="0"/>
                <a:ea typeface="Verdana" panose="020B0604030504040204" pitchFamily="34" charset="0"/>
                <a:cs typeface="Verdana" panose="020B0604030504040204" pitchFamily="34" charset="0"/>
              </a:rPr>
              <a:t>9.1</a:t>
            </a:r>
            <a:r>
              <a:rPr lang="tr-TR" sz="2000" i="1" dirty="0">
                <a:latin typeface="Verdana" panose="020B0604030504040204" pitchFamily="34" charset="0"/>
                <a:ea typeface="Verdana" panose="020B0604030504040204" pitchFamily="34" charset="0"/>
                <a:cs typeface="Verdana" panose="020B0604030504040204" pitchFamily="34" charset="0"/>
              </a:rPr>
              <a:t>)</a:t>
            </a:r>
            <a:endParaRPr lang="tr-TR" sz="2000" i="1" dirty="0" smtClean="0">
              <a:latin typeface="Verdana" panose="020B0604030504040204" pitchFamily="34" charset="0"/>
              <a:ea typeface="Verdana" panose="020B0604030504040204" pitchFamily="34" charset="0"/>
              <a:cs typeface="Verdana" panose="020B0604030504040204" pitchFamily="34" charset="0"/>
            </a:endParaRPr>
          </a:p>
          <a:p>
            <a:pPr algn="just"/>
            <a:endParaRPr lang="tr-TR" sz="2200" i="1" dirty="0">
              <a:latin typeface="Verdana" panose="020B0604030504040204" pitchFamily="34" charset="0"/>
              <a:ea typeface="Verdana" panose="020B0604030504040204" pitchFamily="34" charset="0"/>
              <a:cs typeface="Verdana" panose="020B0604030504040204" pitchFamily="34" charset="0"/>
            </a:endParaRPr>
          </a:p>
          <a:p>
            <a:pPr marL="342900" indent="-342900" algn="just">
              <a:buFont typeface="Arial" panose="020B0604020202020204" pitchFamily="34" charset="0"/>
              <a:buChar char="•"/>
            </a:pPr>
            <a:r>
              <a:rPr lang="tr-TR" sz="2200" b="1" dirty="0">
                <a:latin typeface="Verdana" panose="020B0604030504040204" pitchFamily="34" charset="0"/>
                <a:ea typeface="Verdana" panose="020B0604030504040204" pitchFamily="34" charset="0"/>
                <a:cs typeface="Verdana" panose="020B0604030504040204" pitchFamily="34" charset="0"/>
              </a:rPr>
              <a:t>Kirli halde bulunan tank konteynerler dolu konteyner olarak kabul edilir. </a:t>
            </a:r>
            <a:r>
              <a:rPr lang="tr-TR" sz="2200" dirty="0">
                <a:latin typeface="Verdana" panose="020B0604030504040204" pitchFamily="34" charset="0"/>
                <a:ea typeface="Verdana" panose="020B0604030504040204" pitchFamily="34" charset="0"/>
                <a:cs typeface="Verdana" panose="020B0604030504040204" pitchFamily="34" charset="0"/>
              </a:rPr>
              <a:t>Bu itibarla, söz konusu tank konteynerlerin </a:t>
            </a:r>
            <a:r>
              <a:rPr lang="tr-TR" sz="2200" dirty="0" smtClean="0">
                <a:latin typeface="Verdana" panose="020B0604030504040204" pitchFamily="34" charset="0"/>
                <a:ea typeface="Verdana" panose="020B0604030504040204" pitchFamily="34" charset="0"/>
                <a:cs typeface="Verdana" panose="020B0604030504040204" pitchFamily="34" charset="0"/>
              </a:rPr>
              <a:t>DBA </a:t>
            </a:r>
            <a:r>
              <a:rPr lang="tr-TR" sz="2200" dirty="0">
                <a:latin typeface="Verdana" panose="020B0604030504040204" pitchFamily="34" charset="0"/>
                <a:ea typeface="Verdana" panose="020B0604030504040204" pitchFamily="34" charset="0"/>
                <a:cs typeface="Verdana" panose="020B0604030504040204" pitchFamily="34" charset="0"/>
              </a:rPr>
              <a:t>bilgisinin bunları deniz yolu taşımacılığına sunanlar tarafından tespit edilerek hat operatörüne, taşıyana ve kıyı tesisi işleticisine bildirilmesi zorunludur</a:t>
            </a:r>
            <a:r>
              <a:rPr lang="tr-TR" sz="2200" dirty="0" smtClean="0">
                <a:latin typeface="Verdana" panose="020B0604030504040204" pitchFamily="34" charset="0"/>
                <a:ea typeface="Verdana" panose="020B0604030504040204" pitchFamily="34" charset="0"/>
                <a:cs typeface="Verdana" panose="020B0604030504040204" pitchFamily="34" charset="0"/>
              </a:rPr>
              <a:t>.</a:t>
            </a:r>
            <a:r>
              <a:rPr lang="tr-TR" sz="2200" b="1" dirty="0" smtClean="0">
                <a:latin typeface="Verdana" panose="020B0604030504040204" pitchFamily="34" charset="0"/>
                <a:ea typeface="Verdana" panose="020B0604030504040204" pitchFamily="34" charset="0"/>
                <a:cs typeface="Verdana" panose="020B0604030504040204" pitchFamily="34" charset="0"/>
              </a:rPr>
              <a:t>                                                </a:t>
            </a:r>
            <a:r>
              <a:rPr lang="tr-TR" sz="2200" dirty="0" smtClean="0">
                <a:latin typeface="Verdana" panose="020B0604030504040204" pitchFamily="34" charset="0"/>
                <a:ea typeface="Verdana" panose="020B0604030504040204" pitchFamily="34" charset="0"/>
                <a:cs typeface="Verdana" panose="020B0604030504040204" pitchFamily="34" charset="0"/>
              </a:rPr>
              <a:t>                                    </a:t>
            </a:r>
            <a:endParaRPr lang="tr-TR" sz="2000" i="1" dirty="0">
              <a:latin typeface="Verdana" panose="020B0604030504040204" pitchFamily="34" charset="0"/>
              <a:ea typeface="Verdana" panose="020B0604030504040204" pitchFamily="34" charset="0"/>
              <a:cs typeface="Verdana" panose="020B0604030504040204" pitchFamily="34" charset="0"/>
            </a:endParaRPr>
          </a:p>
          <a:p>
            <a:pPr algn="just"/>
            <a:r>
              <a:rPr lang="tr-TR" sz="2200" dirty="0" smtClean="0">
                <a:latin typeface="Verdana" panose="020B0604030504040204" pitchFamily="34" charset="0"/>
                <a:ea typeface="Verdana" panose="020B0604030504040204" pitchFamily="34" charset="0"/>
                <a:cs typeface="Verdana" panose="020B0604030504040204" pitchFamily="34" charset="0"/>
              </a:rPr>
              <a:t>                                                                                           </a:t>
            </a:r>
            <a:r>
              <a:rPr lang="tr-TR" sz="2000" i="1" dirty="0" smtClean="0">
                <a:latin typeface="Verdana" panose="020B0604030504040204" pitchFamily="34" charset="0"/>
                <a:ea typeface="Verdana" panose="020B0604030504040204" pitchFamily="34" charset="0"/>
                <a:cs typeface="Verdana" panose="020B0604030504040204" pitchFamily="34" charset="0"/>
              </a:rPr>
              <a:t>(</a:t>
            </a:r>
            <a:r>
              <a:rPr lang="tr-TR" sz="2000" i="1" dirty="0">
                <a:latin typeface="Verdana" panose="020B0604030504040204" pitchFamily="34" charset="0"/>
                <a:ea typeface="Verdana" panose="020B0604030504040204" pitchFamily="34" charset="0"/>
                <a:cs typeface="Verdana" panose="020B0604030504040204" pitchFamily="34" charset="0"/>
              </a:rPr>
              <a:t>madde </a:t>
            </a:r>
            <a:r>
              <a:rPr lang="tr-TR" sz="2000" i="1" dirty="0" smtClean="0">
                <a:latin typeface="Verdana" panose="020B0604030504040204" pitchFamily="34" charset="0"/>
                <a:ea typeface="Verdana" panose="020B0604030504040204" pitchFamily="34" charset="0"/>
                <a:cs typeface="Verdana" panose="020B0604030504040204" pitchFamily="34" charset="0"/>
              </a:rPr>
              <a:t>9.2</a:t>
            </a:r>
            <a:r>
              <a:rPr lang="tr-TR" sz="2000" i="1" dirty="0">
                <a:latin typeface="Verdana" panose="020B0604030504040204" pitchFamily="34" charset="0"/>
                <a:ea typeface="Verdana" panose="020B0604030504040204" pitchFamily="34" charset="0"/>
                <a:cs typeface="Verdana" panose="020B0604030504040204" pitchFamily="34" charset="0"/>
              </a:rPr>
              <a:t>)</a:t>
            </a:r>
            <a:r>
              <a:rPr lang="tr-TR" sz="2000" dirty="0" smtClean="0">
                <a:latin typeface="Verdana" panose="020B0604030504040204" pitchFamily="34" charset="0"/>
                <a:ea typeface="Verdana" panose="020B0604030504040204" pitchFamily="34" charset="0"/>
                <a:cs typeface="Verdana" panose="020B0604030504040204" pitchFamily="34" charset="0"/>
              </a:rPr>
              <a:t> </a:t>
            </a:r>
            <a:endParaRPr lang="tr-TR" sz="2000" dirty="0">
              <a:latin typeface="Verdana" panose="020B0604030504040204" pitchFamily="34" charset="0"/>
              <a:ea typeface="Verdana" panose="020B0604030504040204" pitchFamily="34" charset="0"/>
              <a:cs typeface="Verdana" panose="020B0604030504040204" pitchFamily="34" charset="0"/>
            </a:endParaRPr>
          </a:p>
        </p:txBody>
      </p:sp>
      <p:grpSp>
        <p:nvGrpSpPr>
          <p:cNvPr id="7" name="Grup 6"/>
          <p:cNvGrpSpPr/>
          <p:nvPr/>
        </p:nvGrpSpPr>
        <p:grpSpPr>
          <a:xfrm>
            <a:off x="149628" y="95052"/>
            <a:ext cx="11920451" cy="952161"/>
            <a:chOff x="860" y="1423522"/>
            <a:chExt cx="2073080" cy="1815196"/>
          </a:xfrm>
        </p:grpSpPr>
        <p:sp>
          <p:nvSpPr>
            <p:cNvPr id="8" name="Yuvarlatılmış Dikdörtgen 7"/>
            <p:cNvSpPr/>
            <p:nvPr/>
          </p:nvSpPr>
          <p:spPr>
            <a:xfrm>
              <a:off x="860" y="1423522"/>
              <a:ext cx="2073080" cy="1815196"/>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2" name="Yuvarlatılmış Dikdörtgen 4"/>
            <p:cNvSpPr/>
            <p:nvPr/>
          </p:nvSpPr>
          <p:spPr>
            <a:xfrm>
              <a:off x="860" y="1450006"/>
              <a:ext cx="2073080" cy="163797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a:r>
                <a:rPr lang="tr-TR" sz="3200" b="1" dirty="0" smtClean="0">
                  <a:latin typeface="Verdana" panose="020B0604030504040204" pitchFamily="34" charset="0"/>
                  <a:ea typeface="Verdana" panose="020B0604030504040204" pitchFamily="34" charset="0"/>
                  <a:cs typeface="Verdana" panose="020B0604030504040204" pitchFamily="34" charset="0"/>
                </a:rPr>
                <a:t>BOŞ / KİRLİ KONTEYNER </a:t>
              </a:r>
              <a:r>
                <a:rPr lang="tr-TR" sz="2200" b="1" i="1" dirty="0" smtClean="0">
                  <a:latin typeface="Verdana" panose="020B0604030504040204" pitchFamily="34" charset="0"/>
                  <a:ea typeface="Verdana" panose="020B0604030504040204" pitchFamily="34" charset="0"/>
                  <a:cs typeface="Verdana" panose="020B0604030504040204" pitchFamily="34" charset="0"/>
                </a:rPr>
                <a:t>(madde 9) </a:t>
              </a:r>
            </a:p>
          </p:txBody>
        </p:sp>
      </p:grpSp>
    </p:spTree>
    <p:extLst>
      <p:ext uri="{BB962C8B-B14F-4D97-AF65-F5344CB8AC3E}">
        <p14:creationId xmlns:p14="http://schemas.microsoft.com/office/powerpoint/2010/main" val="10210636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a:xfrm>
            <a:off x="9258975" y="6356350"/>
            <a:ext cx="2743200" cy="365125"/>
          </a:xfrm>
        </p:spPr>
        <p:txBody>
          <a:bodyPr/>
          <a:lstStyle/>
          <a:p>
            <a:fld id="{F3AC640D-BA70-4E29-8800-8AD267750801}" type="slidenum">
              <a:rPr lang="tr-TR" smtClean="0">
                <a:latin typeface="Verdana" panose="020B0604030504040204" pitchFamily="34" charset="0"/>
                <a:ea typeface="Verdana" panose="020B0604030504040204" pitchFamily="34" charset="0"/>
                <a:cs typeface="Verdana" panose="020B0604030504040204" pitchFamily="34" charset="0"/>
              </a:rPr>
              <a:t>31</a:t>
            </a:fld>
            <a:endParaRPr lang="tr-TR">
              <a:latin typeface="Verdana" panose="020B0604030504040204" pitchFamily="34" charset="0"/>
              <a:ea typeface="Verdana" panose="020B0604030504040204" pitchFamily="34" charset="0"/>
              <a:cs typeface="Verdana" panose="020B0604030504040204" pitchFamily="34" charset="0"/>
            </a:endParaRPr>
          </a:p>
        </p:txBody>
      </p:sp>
      <p:sp>
        <p:nvSpPr>
          <p:cNvPr id="5" name="Dikdörtgen 4"/>
          <p:cNvSpPr/>
          <p:nvPr/>
        </p:nvSpPr>
        <p:spPr>
          <a:xfrm>
            <a:off x="581895" y="1358692"/>
            <a:ext cx="10823171" cy="4832092"/>
          </a:xfrm>
          <a:prstGeom prst="rect">
            <a:avLst/>
          </a:prstGeom>
        </p:spPr>
        <p:txBody>
          <a:bodyPr wrap="square">
            <a:spAutoFit/>
          </a:bodyPr>
          <a:lstStyle/>
          <a:p>
            <a:pPr marL="342900" indent="-342900" algn="just">
              <a:buFont typeface="Arial" panose="020B0604020202020204" pitchFamily="34" charset="0"/>
              <a:buChar char="•"/>
            </a:pPr>
            <a:r>
              <a:rPr lang="tr-TR" sz="2200" b="1" dirty="0">
                <a:latin typeface="Verdana" panose="020B0604030504040204" pitchFamily="34" charset="0"/>
                <a:ea typeface="Verdana" panose="020B0604030504040204" pitchFamily="34" charset="0"/>
                <a:cs typeface="Verdana" panose="020B0604030504040204" pitchFamily="34" charset="0"/>
              </a:rPr>
              <a:t>Tipine/cinsine bakılmaksızın dolu konteynerlerin </a:t>
            </a:r>
            <a:r>
              <a:rPr lang="tr-TR" sz="2200" b="1" dirty="0" smtClean="0">
                <a:latin typeface="Verdana" panose="020B0604030504040204" pitchFamily="34" charset="0"/>
                <a:ea typeface="Verdana" panose="020B0604030504040204" pitchFamily="34" charset="0"/>
                <a:cs typeface="Verdana" panose="020B0604030504040204" pitchFamily="34" charset="0"/>
              </a:rPr>
              <a:t>DBA </a:t>
            </a:r>
            <a:r>
              <a:rPr lang="tr-TR" sz="2200" b="1" dirty="0">
                <a:latin typeface="Verdana" panose="020B0604030504040204" pitchFamily="34" charset="0"/>
                <a:ea typeface="Verdana" panose="020B0604030504040204" pitchFamily="34" charset="0"/>
                <a:cs typeface="Verdana" panose="020B0604030504040204" pitchFamily="34" charset="0"/>
              </a:rPr>
              <a:t>bilgisinin tespit edilerek ilgili taraflara bildirilmesi zorunludur. </a:t>
            </a:r>
            <a:r>
              <a:rPr lang="tr-TR" sz="2200" dirty="0">
                <a:latin typeface="Verdana" panose="020B0604030504040204" pitchFamily="34" charset="0"/>
                <a:ea typeface="Verdana" panose="020B0604030504040204" pitchFamily="34" charset="0"/>
                <a:cs typeface="Verdana" panose="020B0604030504040204" pitchFamily="34" charset="0"/>
              </a:rPr>
              <a:t>Ancak, birden fazla katlanabilir (üstü, 2 veya 4 kenarı açık - </a:t>
            </a:r>
            <a:r>
              <a:rPr lang="tr-TR" sz="2200" dirty="0" err="1">
                <a:latin typeface="Verdana" panose="020B0604030504040204" pitchFamily="34" charset="0"/>
                <a:ea typeface="Verdana" panose="020B0604030504040204" pitchFamily="34" charset="0"/>
                <a:cs typeface="Verdana" panose="020B0604030504040204" pitchFamily="34" charset="0"/>
              </a:rPr>
              <a:t>flat</a:t>
            </a:r>
            <a:r>
              <a:rPr lang="tr-TR" sz="2200" dirty="0">
                <a:latin typeface="Verdana" panose="020B0604030504040204" pitchFamily="34" charset="0"/>
                <a:ea typeface="Verdana" panose="020B0604030504040204" pitchFamily="34" charset="0"/>
                <a:cs typeface="Verdana" panose="020B0604030504040204" pitchFamily="34" charset="0"/>
              </a:rPr>
              <a:t> </a:t>
            </a:r>
            <a:r>
              <a:rPr lang="tr-TR" sz="2200" dirty="0" err="1">
                <a:latin typeface="Verdana" panose="020B0604030504040204" pitchFamily="34" charset="0"/>
                <a:ea typeface="Verdana" panose="020B0604030504040204" pitchFamily="34" charset="0"/>
                <a:cs typeface="Verdana" panose="020B0604030504040204" pitchFamily="34" charset="0"/>
              </a:rPr>
              <a:t>rack</a:t>
            </a:r>
            <a:r>
              <a:rPr lang="tr-TR" sz="2200" dirty="0">
                <a:latin typeface="Verdana" panose="020B0604030504040204" pitchFamily="34" charset="0"/>
                <a:ea typeface="Verdana" panose="020B0604030504040204" pitchFamily="34" charset="0"/>
                <a:cs typeface="Verdana" panose="020B0604030504040204" pitchFamily="34" charset="0"/>
              </a:rPr>
              <a:t>) konteyner kullanılarak yapay platform/güverte oluşturulup üzerine ağır yük, proje yük veya benzeri diğer yüklerin konulacağı durumlarda, bu konteynerlerde doğrulanmış brüt ağırlık bilgisi aranmaz. </a:t>
            </a:r>
            <a:endParaRPr lang="tr-TR" sz="2200" dirty="0" smtClean="0">
              <a:latin typeface="Verdana" panose="020B0604030504040204" pitchFamily="34" charset="0"/>
              <a:ea typeface="Verdana" panose="020B0604030504040204" pitchFamily="34" charset="0"/>
              <a:cs typeface="Verdana" panose="020B0604030504040204" pitchFamily="34" charset="0"/>
            </a:endParaRPr>
          </a:p>
          <a:p>
            <a:pPr marL="342900" indent="-342900" algn="just">
              <a:buFont typeface="Arial" panose="020B0604020202020204" pitchFamily="34" charset="0"/>
              <a:buChar char="•"/>
            </a:pPr>
            <a:endParaRPr lang="tr-TR" sz="2200" dirty="0" smtClean="0">
              <a:latin typeface="Verdana" panose="020B0604030504040204" pitchFamily="34" charset="0"/>
              <a:ea typeface="Verdana" panose="020B0604030504040204" pitchFamily="34" charset="0"/>
              <a:cs typeface="Verdana" panose="020B0604030504040204" pitchFamily="34" charset="0"/>
            </a:endParaRPr>
          </a:p>
          <a:p>
            <a:pPr marL="342900" indent="-342900" algn="just">
              <a:buFont typeface="Arial" panose="020B0604020202020204" pitchFamily="34" charset="0"/>
              <a:buChar char="•"/>
            </a:pPr>
            <a:endParaRPr lang="tr-TR" sz="2200" dirty="0">
              <a:latin typeface="Verdana" panose="020B0604030504040204" pitchFamily="34" charset="0"/>
              <a:ea typeface="Verdana" panose="020B0604030504040204" pitchFamily="34" charset="0"/>
              <a:cs typeface="Verdana" panose="020B0604030504040204" pitchFamily="34" charset="0"/>
            </a:endParaRPr>
          </a:p>
          <a:p>
            <a:pPr marL="342900" indent="-342900" algn="just">
              <a:buFont typeface="Arial" panose="020B0604020202020204" pitchFamily="34" charset="0"/>
              <a:buChar char="•"/>
            </a:pPr>
            <a:r>
              <a:rPr lang="tr-TR" sz="2200" dirty="0" smtClean="0">
                <a:latin typeface="Verdana" panose="020B0604030504040204" pitchFamily="34" charset="0"/>
                <a:ea typeface="Verdana" panose="020B0604030504040204" pitchFamily="34" charset="0"/>
                <a:cs typeface="Verdana" panose="020B0604030504040204" pitchFamily="34" charset="0"/>
              </a:rPr>
              <a:t>Gemi </a:t>
            </a:r>
            <a:r>
              <a:rPr lang="tr-TR" sz="2200" dirty="0">
                <a:latin typeface="Verdana" panose="020B0604030504040204" pitchFamily="34" charset="0"/>
                <a:ea typeface="Verdana" panose="020B0604030504040204" pitchFamily="34" charset="0"/>
                <a:cs typeface="Verdana" panose="020B0604030504040204" pitchFamily="34" charset="0"/>
              </a:rPr>
              <a:t>yükleme planı oluşturulurken bu konteynerlerin dara ağırlıkları ile üzerine konulan yükün ağırlığı dikkate alınarak gemi </a:t>
            </a:r>
            <a:r>
              <a:rPr lang="tr-TR" sz="2200" dirty="0" err="1">
                <a:latin typeface="Verdana" panose="020B0604030504040204" pitchFamily="34" charset="0"/>
                <a:ea typeface="Verdana" panose="020B0604030504040204" pitchFamily="34" charset="0"/>
                <a:cs typeface="Verdana" panose="020B0604030504040204" pitchFamily="34" charset="0"/>
              </a:rPr>
              <a:t>stabilite</a:t>
            </a:r>
            <a:r>
              <a:rPr lang="tr-TR" sz="2200" dirty="0">
                <a:latin typeface="Verdana" panose="020B0604030504040204" pitchFamily="34" charset="0"/>
                <a:ea typeface="Verdana" panose="020B0604030504040204" pitchFamily="34" charset="0"/>
                <a:cs typeface="Verdana" panose="020B0604030504040204" pitchFamily="34" charset="0"/>
              </a:rPr>
              <a:t> hesaplarında kullanılır. </a:t>
            </a:r>
            <a:r>
              <a:rPr lang="tr-TR" sz="2200" b="1" dirty="0">
                <a:latin typeface="Verdana" panose="020B0604030504040204" pitchFamily="34" charset="0"/>
                <a:ea typeface="Verdana" panose="020B0604030504040204" pitchFamily="34" charset="0"/>
                <a:cs typeface="Verdana" panose="020B0604030504040204" pitchFamily="34" charset="0"/>
              </a:rPr>
              <a:t>Bu nedenle, söz konusu konteynerlerin dara ağırlıkları ile üzerine konulacak yükün ağırlığı hat operatörüne, taşıyana ve kıyı tesisi işleticisine bildirilir.</a:t>
            </a:r>
            <a:r>
              <a:rPr lang="tr-TR" sz="2200" b="1" dirty="0" smtClean="0">
                <a:latin typeface="Verdana" panose="020B0604030504040204" pitchFamily="34" charset="0"/>
                <a:ea typeface="Verdana" panose="020B0604030504040204" pitchFamily="34" charset="0"/>
                <a:cs typeface="Verdana" panose="020B0604030504040204" pitchFamily="34" charset="0"/>
              </a:rPr>
              <a:t>                                                                                    </a:t>
            </a:r>
            <a:endParaRPr lang="tr-TR" sz="2000" b="1" i="1" dirty="0">
              <a:latin typeface="Verdana" panose="020B0604030504040204" pitchFamily="34" charset="0"/>
              <a:ea typeface="Verdana" panose="020B0604030504040204" pitchFamily="34" charset="0"/>
              <a:cs typeface="Verdana" panose="020B0604030504040204" pitchFamily="34" charset="0"/>
            </a:endParaRPr>
          </a:p>
          <a:p>
            <a:pPr algn="just"/>
            <a:r>
              <a:rPr lang="tr-TR" sz="2200" dirty="0" smtClean="0">
                <a:latin typeface="Verdana" panose="020B0604030504040204" pitchFamily="34" charset="0"/>
                <a:ea typeface="Verdana" panose="020B0604030504040204" pitchFamily="34" charset="0"/>
                <a:cs typeface="Verdana" panose="020B0604030504040204" pitchFamily="34" charset="0"/>
              </a:rPr>
              <a:t>                                                                                           </a:t>
            </a:r>
            <a:r>
              <a:rPr lang="tr-TR" sz="2000" i="1" dirty="0" smtClean="0">
                <a:latin typeface="Verdana" panose="020B0604030504040204" pitchFamily="34" charset="0"/>
                <a:ea typeface="Verdana" panose="020B0604030504040204" pitchFamily="34" charset="0"/>
                <a:cs typeface="Verdana" panose="020B0604030504040204" pitchFamily="34" charset="0"/>
              </a:rPr>
              <a:t>(</a:t>
            </a:r>
            <a:r>
              <a:rPr lang="tr-TR" sz="2000" i="1" dirty="0">
                <a:latin typeface="Verdana" panose="020B0604030504040204" pitchFamily="34" charset="0"/>
                <a:ea typeface="Verdana" panose="020B0604030504040204" pitchFamily="34" charset="0"/>
                <a:cs typeface="Verdana" panose="020B0604030504040204" pitchFamily="34" charset="0"/>
              </a:rPr>
              <a:t>madde </a:t>
            </a:r>
            <a:r>
              <a:rPr lang="tr-TR" sz="2000" i="1" dirty="0" smtClean="0">
                <a:latin typeface="Verdana" panose="020B0604030504040204" pitchFamily="34" charset="0"/>
                <a:ea typeface="Verdana" panose="020B0604030504040204" pitchFamily="34" charset="0"/>
                <a:cs typeface="Verdana" panose="020B0604030504040204" pitchFamily="34" charset="0"/>
              </a:rPr>
              <a:t>10)</a:t>
            </a:r>
            <a:r>
              <a:rPr lang="tr-TR" sz="2000" dirty="0" smtClean="0">
                <a:latin typeface="Verdana" panose="020B0604030504040204" pitchFamily="34" charset="0"/>
                <a:ea typeface="Verdana" panose="020B0604030504040204" pitchFamily="34" charset="0"/>
                <a:cs typeface="Verdana" panose="020B0604030504040204" pitchFamily="34" charset="0"/>
              </a:rPr>
              <a:t> </a:t>
            </a:r>
            <a:endParaRPr lang="tr-TR" sz="2000" dirty="0">
              <a:latin typeface="Verdana" panose="020B0604030504040204" pitchFamily="34" charset="0"/>
              <a:ea typeface="Verdana" panose="020B0604030504040204" pitchFamily="34" charset="0"/>
              <a:cs typeface="Verdana" panose="020B0604030504040204" pitchFamily="34" charset="0"/>
            </a:endParaRPr>
          </a:p>
        </p:txBody>
      </p:sp>
      <p:grpSp>
        <p:nvGrpSpPr>
          <p:cNvPr id="7" name="Grup 6"/>
          <p:cNvGrpSpPr/>
          <p:nvPr/>
        </p:nvGrpSpPr>
        <p:grpSpPr>
          <a:xfrm>
            <a:off x="149628" y="95052"/>
            <a:ext cx="11920451" cy="952161"/>
            <a:chOff x="860" y="1423522"/>
            <a:chExt cx="2073080" cy="1815196"/>
          </a:xfrm>
        </p:grpSpPr>
        <p:sp>
          <p:nvSpPr>
            <p:cNvPr id="8" name="Yuvarlatılmış Dikdörtgen 7"/>
            <p:cNvSpPr/>
            <p:nvPr/>
          </p:nvSpPr>
          <p:spPr>
            <a:xfrm>
              <a:off x="860" y="1423522"/>
              <a:ext cx="2073080" cy="1815196"/>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2" name="Yuvarlatılmış Dikdörtgen 4"/>
            <p:cNvSpPr/>
            <p:nvPr/>
          </p:nvSpPr>
          <p:spPr>
            <a:xfrm>
              <a:off x="860" y="1450006"/>
              <a:ext cx="2073080" cy="163797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a:r>
                <a:rPr lang="tr-TR" sz="3200" b="1" dirty="0" smtClean="0">
                  <a:latin typeface="Verdana" panose="020B0604030504040204" pitchFamily="34" charset="0"/>
                  <a:ea typeface="Verdana" panose="020B0604030504040204" pitchFamily="34" charset="0"/>
                  <a:cs typeface="Verdana" panose="020B0604030504040204" pitchFamily="34" charset="0"/>
                </a:rPr>
                <a:t>AĞIR/PROJE YÜKLER, VB. </a:t>
              </a:r>
              <a:r>
                <a:rPr lang="tr-TR" sz="2200" b="1" i="1" dirty="0" smtClean="0">
                  <a:latin typeface="Verdana" panose="020B0604030504040204" pitchFamily="34" charset="0"/>
                  <a:ea typeface="Verdana" panose="020B0604030504040204" pitchFamily="34" charset="0"/>
                  <a:cs typeface="Verdana" panose="020B0604030504040204" pitchFamily="34" charset="0"/>
                </a:rPr>
                <a:t>(madde 10) </a:t>
              </a:r>
            </a:p>
          </p:txBody>
        </p:sp>
      </p:grpSp>
    </p:spTree>
    <p:extLst>
      <p:ext uri="{BB962C8B-B14F-4D97-AF65-F5344CB8AC3E}">
        <p14:creationId xmlns:p14="http://schemas.microsoft.com/office/powerpoint/2010/main" val="337208846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a:xfrm>
            <a:off x="9109363" y="6368033"/>
            <a:ext cx="2743200" cy="365125"/>
          </a:xfrm>
        </p:spPr>
        <p:txBody>
          <a:bodyPr/>
          <a:lstStyle/>
          <a:p>
            <a:fld id="{F3AC640D-BA70-4E29-8800-8AD267750801}" type="slidenum">
              <a:rPr lang="tr-TR" smtClean="0">
                <a:latin typeface="Verdana" panose="020B0604030504040204" pitchFamily="34" charset="0"/>
                <a:ea typeface="Verdana" panose="020B0604030504040204" pitchFamily="34" charset="0"/>
                <a:cs typeface="Verdana" panose="020B0604030504040204" pitchFamily="34" charset="0"/>
              </a:rPr>
              <a:t>32</a:t>
            </a:fld>
            <a:endParaRPr lang="tr-TR">
              <a:latin typeface="Verdana" panose="020B0604030504040204" pitchFamily="34" charset="0"/>
              <a:ea typeface="Verdana" panose="020B0604030504040204" pitchFamily="34" charset="0"/>
              <a:cs typeface="Verdana" panose="020B0604030504040204" pitchFamily="34" charset="0"/>
            </a:endParaRPr>
          </a:p>
        </p:txBody>
      </p:sp>
      <p:sp>
        <p:nvSpPr>
          <p:cNvPr id="5" name="Dikdörtgen 4"/>
          <p:cNvSpPr/>
          <p:nvPr/>
        </p:nvSpPr>
        <p:spPr>
          <a:xfrm>
            <a:off x="581895" y="1142567"/>
            <a:ext cx="10823171" cy="5586145"/>
          </a:xfrm>
          <a:prstGeom prst="rect">
            <a:avLst/>
          </a:prstGeom>
        </p:spPr>
        <p:txBody>
          <a:bodyPr wrap="square">
            <a:spAutoFit/>
          </a:bodyPr>
          <a:lstStyle/>
          <a:p>
            <a:pPr marL="342900" indent="-342900" algn="just">
              <a:buFont typeface="Arial" panose="020B0604020202020204" pitchFamily="34" charset="0"/>
              <a:buChar char="•"/>
            </a:pPr>
            <a:r>
              <a:rPr lang="tr-TR" sz="2200" dirty="0">
                <a:latin typeface="Verdana" panose="020B0604030504040204" pitchFamily="34" charset="0"/>
                <a:ea typeface="Verdana" panose="020B0604030504040204" pitchFamily="34" charset="0"/>
                <a:cs typeface="Verdana" panose="020B0604030504040204" pitchFamily="34" charset="0"/>
              </a:rPr>
              <a:t>Dolu konteynerin </a:t>
            </a:r>
            <a:r>
              <a:rPr lang="tr-TR" sz="2200" dirty="0" err="1" smtClean="0">
                <a:latin typeface="Verdana" panose="020B0604030504040204" pitchFamily="34" charset="0"/>
                <a:ea typeface="Verdana" panose="020B0604030504040204" pitchFamily="34" charset="0"/>
                <a:cs typeface="Verdana" panose="020B0604030504040204" pitchFamily="34" charset="0"/>
              </a:rPr>
              <a:t>DBA’sının</a:t>
            </a:r>
            <a:r>
              <a:rPr lang="tr-TR" sz="2200" dirty="0" smtClean="0">
                <a:latin typeface="Verdana" panose="020B0604030504040204" pitchFamily="34" charset="0"/>
                <a:ea typeface="Verdana" panose="020B0604030504040204" pitchFamily="34" charset="0"/>
                <a:cs typeface="Verdana" panose="020B0604030504040204" pitchFamily="34" charset="0"/>
              </a:rPr>
              <a:t> </a:t>
            </a:r>
            <a:r>
              <a:rPr lang="tr-TR" sz="2200" dirty="0">
                <a:latin typeface="Verdana" panose="020B0604030504040204" pitchFamily="34" charset="0"/>
                <a:ea typeface="Verdana" panose="020B0604030504040204" pitchFamily="34" charset="0"/>
                <a:cs typeface="Verdana" panose="020B0604030504040204" pitchFamily="34" charset="0"/>
              </a:rPr>
              <a:t>yanlış veya hatalı bildirildiğinin tespit edilmesi </a:t>
            </a:r>
            <a:r>
              <a:rPr lang="tr-TR" sz="2200" dirty="0" smtClean="0">
                <a:latin typeface="Verdana" panose="020B0604030504040204" pitchFamily="34" charset="0"/>
                <a:ea typeface="Verdana" panose="020B0604030504040204" pitchFamily="34" charset="0"/>
                <a:cs typeface="Verdana" panose="020B0604030504040204" pitchFamily="34" charset="0"/>
              </a:rPr>
              <a:t>durumunda; </a:t>
            </a:r>
            <a:r>
              <a:rPr lang="tr-TR" sz="2200" dirty="0" err="1">
                <a:latin typeface="Verdana" panose="020B0604030504040204" pitchFamily="34" charset="0"/>
                <a:ea typeface="Verdana" panose="020B0604030504040204" pitchFamily="34" charset="0"/>
                <a:cs typeface="Verdana" panose="020B0604030504040204" pitchFamily="34" charset="0"/>
              </a:rPr>
              <a:t>sözkonusu</a:t>
            </a:r>
            <a:r>
              <a:rPr lang="tr-TR" sz="2200" dirty="0">
                <a:latin typeface="Verdana" panose="020B0604030504040204" pitchFamily="34" charset="0"/>
                <a:ea typeface="Verdana" panose="020B0604030504040204" pitchFamily="34" charset="0"/>
                <a:cs typeface="Verdana" panose="020B0604030504040204" pitchFamily="34" charset="0"/>
              </a:rPr>
              <a:t> bildirimi yapan tarafından bu yanlışlık veya </a:t>
            </a:r>
            <a:r>
              <a:rPr lang="tr-TR" sz="2200" dirty="0" smtClean="0">
                <a:latin typeface="Verdana" panose="020B0604030504040204" pitchFamily="34" charset="0"/>
                <a:ea typeface="Verdana" panose="020B0604030504040204" pitchFamily="34" charset="0"/>
                <a:cs typeface="Verdana" panose="020B0604030504040204" pitchFamily="34" charset="0"/>
              </a:rPr>
              <a:t>hata </a:t>
            </a:r>
            <a:r>
              <a:rPr lang="tr-TR" sz="2200" dirty="0">
                <a:latin typeface="Verdana" panose="020B0604030504040204" pitchFamily="34" charset="0"/>
                <a:ea typeface="Verdana" panose="020B0604030504040204" pitchFamily="34" charset="0"/>
                <a:cs typeface="Verdana" panose="020B0604030504040204" pitchFamily="34" charset="0"/>
              </a:rPr>
              <a:t>konteyner gemiye yüklenmeden önce düzeltilir</a:t>
            </a:r>
            <a:r>
              <a:rPr lang="tr-TR" sz="2200" dirty="0" smtClean="0">
                <a:latin typeface="Verdana" panose="020B0604030504040204" pitchFamily="34" charset="0"/>
                <a:ea typeface="Verdana" panose="020B0604030504040204" pitchFamily="34" charset="0"/>
                <a:cs typeface="Verdana" panose="020B0604030504040204" pitchFamily="34" charset="0"/>
              </a:rPr>
              <a:t>.</a:t>
            </a:r>
          </a:p>
          <a:p>
            <a:pPr algn="just"/>
            <a:r>
              <a:rPr lang="tr-TR" sz="2000" i="1" dirty="0" smtClean="0">
                <a:latin typeface="Verdana" panose="020B0604030504040204" pitchFamily="34" charset="0"/>
                <a:ea typeface="Verdana" panose="020B0604030504040204" pitchFamily="34" charset="0"/>
                <a:cs typeface="Verdana" panose="020B0604030504040204" pitchFamily="34" charset="0"/>
              </a:rPr>
              <a:t>                                                                                                   (madde 11.1)</a:t>
            </a:r>
          </a:p>
          <a:p>
            <a:pPr algn="just"/>
            <a:endParaRPr lang="tr-TR" sz="1100" i="1" dirty="0" smtClean="0">
              <a:latin typeface="Verdana" panose="020B0604030504040204" pitchFamily="34" charset="0"/>
              <a:ea typeface="Verdana" panose="020B0604030504040204" pitchFamily="34" charset="0"/>
              <a:cs typeface="Verdana" panose="020B0604030504040204" pitchFamily="34" charset="0"/>
            </a:endParaRPr>
          </a:p>
          <a:p>
            <a:pPr marL="342900" indent="-342900" algn="just">
              <a:buFont typeface="Arial" panose="020B0604020202020204" pitchFamily="34" charset="0"/>
              <a:buChar char="•"/>
            </a:pPr>
            <a:r>
              <a:rPr lang="tr-TR" sz="2200" dirty="0" smtClean="0">
                <a:latin typeface="Verdana" panose="020B0604030504040204" pitchFamily="34" charset="0"/>
                <a:ea typeface="Verdana" panose="020B0604030504040204" pitchFamily="34" charset="0"/>
                <a:cs typeface="Verdana" panose="020B0604030504040204" pitchFamily="34" charset="0"/>
              </a:rPr>
              <a:t>Yanlış veya </a:t>
            </a:r>
            <a:r>
              <a:rPr lang="tr-TR" sz="2200" dirty="0">
                <a:latin typeface="Verdana" panose="020B0604030504040204" pitchFamily="34" charset="0"/>
                <a:ea typeface="Verdana" panose="020B0604030504040204" pitchFamily="34" charset="0"/>
                <a:cs typeface="Verdana" panose="020B0604030504040204" pitchFamily="34" charset="0"/>
              </a:rPr>
              <a:t>hatalı bildirimler ile bunlara yönelik yapılan düzeltmelere ilişkin kayıtların düzenli tutulması ve İdare tarafından istendiğinde sunulması zorunludur</a:t>
            </a:r>
            <a:r>
              <a:rPr lang="tr-TR" sz="2200" dirty="0" smtClean="0">
                <a:latin typeface="Verdana" panose="020B0604030504040204" pitchFamily="34" charset="0"/>
                <a:ea typeface="Verdana" panose="020B0604030504040204" pitchFamily="34" charset="0"/>
                <a:cs typeface="Verdana" panose="020B0604030504040204" pitchFamily="34" charset="0"/>
              </a:rPr>
              <a:t>.</a:t>
            </a:r>
          </a:p>
          <a:p>
            <a:pPr algn="just"/>
            <a:r>
              <a:rPr lang="tr-TR" sz="2000" i="1" dirty="0" smtClean="0">
                <a:latin typeface="Verdana" panose="020B0604030504040204" pitchFamily="34" charset="0"/>
                <a:ea typeface="Verdana" panose="020B0604030504040204" pitchFamily="34" charset="0"/>
                <a:cs typeface="Verdana" panose="020B0604030504040204" pitchFamily="34" charset="0"/>
              </a:rPr>
              <a:t>                                                                                                   (</a:t>
            </a:r>
            <a:r>
              <a:rPr lang="tr-TR" sz="2000" i="1" dirty="0">
                <a:latin typeface="Verdana" panose="020B0604030504040204" pitchFamily="34" charset="0"/>
                <a:ea typeface="Verdana" panose="020B0604030504040204" pitchFamily="34" charset="0"/>
                <a:cs typeface="Verdana" panose="020B0604030504040204" pitchFamily="34" charset="0"/>
              </a:rPr>
              <a:t>madde </a:t>
            </a:r>
            <a:r>
              <a:rPr lang="tr-TR" sz="2000" i="1" dirty="0" smtClean="0">
                <a:latin typeface="Verdana" panose="020B0604030504040204" pitchFamily="34" charset="0"/>
                <a:ea typeface="Verdana" panose="020B0604030504040204" pitchFamily="34" charset="0"/>
                <a:cs typeface="Verdana" panose="020B0604030504040204" pitchFamily="34" charset="0"/>
              </a:rPr>
              <a:t>11.2)</a:t>
            </a:r>
          </a:p>
          <a:p>
            <a:pPr algn="just"/>
            <a:endParaRPr lang="tr-TR" sz="1100" dirty="0">
              <a:latin typeface="Verdana" panose="020B0604030504040204" pitchFamily="34" charset="0"/>
              <a:ea typeface="Verdana" panose="020B0604030504040204" pitchFamily="34" charset="0"/>
              <a:cs typeface="Verdana" panose="020B0604030504040204" pitchFamily="34" charset="0"/>
            </a:endParaRPr>
          </a:p>
          <a:p>
            <a:pPr marL="342900" indent="-342900" algn="just">
              <a:buFont typeface="Arial" panose="020B0604020202020204" pitchFamily="34" charset="0"/>
              <a:buChar char="•"/>
            </a:pPr>
            <a:r>
              <a:rPr lang="tr-TR" sz="2200" dirty="0">
                <a:latin typeface="Verdana" panose="020B0604030504040204" pitchFamily="34" charset="0"/>
                <a:ea typeface="Verdana" panose="020B0604030504040204" pitchFamily="34" charset="0"/>
                <a:cs typeface="Verdana" panose="020B0604030504040204" pitchFamily="34" charset="0"/>
              </a:rPr>
              <a:t>Yöntem-2 kapsamında dolu konteynerin brüt ağırlığını tespit ederek doğrulayan yükletenin, yanlış veya hatalı bildirimlerinin kayıt altına alınması ve bu bildirimlerin düzeltilmesinde uygunsuzluk tespit edilmesi halinde, Yöntem-2’ye yönelik yetkileri İdare tarafından yapılan değerlendirme sonucunda uygunsuzluğun derecesine bağlı olarak askıya alınabilir veya iptal edilebilir.</a:t>
            </a:r>
            <a:r>
              <a:rPr lang="tr-TR" sz="2200" b="1" dirty="0" smtClean="0">
                <a:latin typeface="Verdana" panose="020B0604030504040204" pitchFamily="34" charset="0"/>
                <a:ea typeface="Verdana" panose="020B0604030504040204" pitchFamily="34" charset="0"/>
                <a:cs typeface="Verdana" panose="020B0604030504040204" pitchFamily="34" charset="0"/>
              </a:rPr>
              <a:t>                                                                                    </a:t>
            </a:r>
            <a:endParaRPr lang="tr-TR" sz="2000" b="1" i="1" dirty="0">
              <a:latin typeface="Verdana" panose="020B0604030504040204" pitchFamily="34" charset="0"/>
              <a:ea typeface="Verdana" panose="020B0604030504040204" pitchFamily="34" charset="0"/>
              <a:cs typeface="Verdana" panose="020B0604030504040204" pitchFamily="34" charset="0"/>
            </a:endParaRPr>
          </a:p>
          <a:p>
            <a:pPr algn="just"/>
            <a:r>
              <a:rPr lang="tr-TR" sz="2200" dirty="0" smtClean="0">
                <a:latin typeface="Verdana" panose="020B0604030504040204" pitchFamily="34" charset="0"/>
                <a:ea typeface="Verdana" panose="020B0604030504040204" pitchFamily="34" charset="0"/>
                <a:cs typeface="Verdana" panose="020B0604030504040204" pitchFamily="34" charset="0"/>
              </a:rPr>
              <a:t>                                                                                          </a:t>
            </a:r>
            <a:r>
              <a:rPr lang="tr-TR" sz="2000" i="1" dirty="0" smtClean="0">
                <a:latin typeface="Verdana" panose="020B0604030504040204" pitchFamily="34" charset="0"/>
                <a:ea typeface="Verdana" panose="020B0604030504040204" pitchFamily="34" charset="0"/>
                <a:cs typeface="Verdana" panose="020B0604030504040204" pitchFamily="34" charset="0"/>
              </a:rPr>
              <a:t>(</a:t>
            </a:r>
            <a:r>
              <a:rPr lang="tr-TR" sz="2000" i="1" dirty="0">
                <a:latin typeface="Verdana" panose="020B0604030504040204" pitchFamily="34" charset="0"/>
                <a:ea typeface="Verdana" panose="020B0604030504040204" pitchFamily="34" charset="0"/>
                <a:cs typeface="Verdana" panose="020B0604030504040204" pitchFamily="34" charset="0"/>
              </a:rPr>
              <a:t>madde </a:t>
            </a:r>
            <a:r>
              <a:rPr lang="tr-TR" sz="2000" i="1" dirty="0" smtClean="0">
                <a:latin typeface="Verdana" panose="020B0604030504040204" pitchFamily="34" charset="0"/>
                <a:ea typeface="Verdana" panose="020B0604030504040204" pitchFamily="34" charset="0"/>
                <a:cs typeface="Verdana" panose="020B0604030504040204" pitchFamily="34" charset="0"/>
              </a:rPr>
              <a:t>11.3)</a:t>
            </a:r>
            <a:r>
              <a:rPr lang="tr-TR" sz="2000" dirty="0" smtClean="0">
                <a:latin typeface="Verdana" panose="020B0604030504040204" pitchFamily="34" charset="0"/>
                <a:ea typeface="Verdana" panose="020B0604030504040204" pitchFamily="34" charset="0"/>
                <a:cs typeface="Verdana" panose="020B0604030504040204" pitchFamily="34" charset="0"/>
              </a:rPr>
              <a:t> </a:t>
            </a:r>
            <a:endParaRPr lang="tr-TR" sz="2000" dirty="0">
              <a:latin typeface="Verdana" panose="020B0604030504040204" pitchFamily="34" charset="0"/>
              <a:ea typeface="Verdana" panose="020B0604030504040204" pitchFamily="34" charset="0"/>
              <a:cs typeface="Verdana" panose="020B0604030504040204" pitchFamily="34" charset="0"/>
            </a:endParaRPr>
          </a:p>
        </p:txBody>
      </p:sp>
      <p:grpSp>
        <p:nvGrpSpPr>
          <p:cNvPr id="7" name="Grup 6"/>
          <p:cNvGrpSpPr/>
          <p:nvPr/>
        </p:nvGrpSpPr>
        <p:grpSpPr>
          <a:xfrm>
            <a:off x="149628" y="95052"/>
            <a:ext cx="11920451" cy="952161"/>
            <a:chOff x="860" y="1423522"/>
            <a:chExt cx="2073080" cy="1815196"/>
          </a:xfrm>
        </p:grpSpPr>
        <p:sp>
          <p:nvSpPr>
            <p:cNvPr id="8" name="Yuvarlatılmış Dikdörtgen 7"/>
            <p:cNvSpPr/>
            <p:nvPr/>
          </p:nvSpPr>
          <p:spPr>
            <a:xfrm>
              <a:off x="860" y="1423522"/>
              <a:ext cx="2073080" cy="1815196"/>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2" name="Yuvarlatılmış Dikdörtgen 4"/>
            <p:cNvSpPr/>
            <p:nvPr/>
          </p:nvSpPr>
          <p:spPr>
            <a:xfrm>
              <a:off x="860" y="1450006"/>
              <a:ext cx="2073080" cy="163797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a:r>
                <a:rPr lang="tr-TR" sz="3200" b="1" dirty="0" smtClean="0">
                  <a:latin typeface="Verdana" panose="020B0604030504040204" pitchFamily="34" charset="0"/>
                  <a:ea typeface="Verdana" panose="020B0604030504040204" pitchFamily="34" charset="0"/>
                  <a:cs typeface="Verdana" panose="020B0604030504040204" pitchFamily="34" charset="0"/>
                </a:rPr>
                <a:t>YANLIŞ BİLDİRİM </a:t>
              </a:r>
              <a:r>
                <a:rPr lang="tr-TR" sz="2200" b="1" i="1" dirty="0" smtClean="0">
                  <a:latin typeface="Verdana" panose="020B0604030504040204" pitchFamily="34" charset="0"/>
                  <a:ea typeface="Verdana" panose="020B0604030504040204" pitchFamily="34" charset="0"/>
                  <a:cs typeface="Verdana" panose="020B0604030504040204" pitchFamily="34" charset="0"/>
                </a:rPr>
                <a:t>(madde 11) </a:t>
              </a:r>
            </a:p>
          </p:txBody>
        </p:sp>
      </p:grpSp>
    </p:spTree>
    <p:extLst>
      <p:ext uri="{BB962C8B-B14F-4D97-AF65-F5344CB8AC3E}">
        <p14:creationId xmlns:p14="http://schemas.microsoft.com/office/powerpoint/2010/main" val="25658962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a:xfrm>
            <a:off x="9243754" y="6356350"/>
            <a:ext cx="2743200" cy="365125"/>
          </a:xfrm>
        </p:spPr>
        <p:txBody>
          <a:bodyPr/>
          <a:lstStyle/>
          <a:p>
            <a:fld id="{F3AC640D-BA70-4E29-8800-8AD267750801}" type="slidenum">
              <a:rPr lang="tr-TR" smtClean="0">
                <a:latin typeface="Verdana" panose="020B0604030504040204" pitchFamily="34" charset="0"/>
                <a:ea typeface="Verdana" panose="020B0604030504040204" pitchFamily="34" charset="0"/>
                <a:cs typeface="Verdana" panose="020B0604030504040204" pitchFamily="34" charset="0"/>
              </a:rPr>
              <a:t>33</a:t>
            </a:fld>
            <a:endParaRPr lang="tr-TR" dirty="0">
              <a:latin typeface="Verdana" panose="020B0604030504040204" pitchFamily="34" charset="0"/>
              <a:ea typeface="Verdana" panose="020B0604030504040204" pitchFamily="34" charset="0"/>
              <a:cs typeface="Verdana" panose="020B0604030504040204" pitchFamily="34" charset="0"/>
            </a:endParaRPr>
          </a:p>
        </p:txBody>
      </p:sp>
      <p:sp>
        <p:nvSpPr>
          <p:cNvPr id="5" name="Dikdörtgen 4"/>
          <p:cNvSpPr/>
          <p:nvPr/>
        </p:nvSpPr>
        <p:spPr>
          <a:xfrm>
            <a:off x="581895" y="1425192"/>
            <a:ext cx="10823171" cy="4832092"/>
          </a:xfrm>
          <a:prstGeom prst="rect">
            <a:avLst/>
          </a:prstGeom>
        </p:spPr>
        <p:txBody>
          <a:bodyPr wrap="square">
            <a:spAutoFit/>
          </a:bodyPr>
          <a:lstStyle/>
          <a:p>
            <a:pPr marL="342900" indent="-342900" algn="just">
              <a:buFont typeface="Arial" panose="020B0604020202020204" pitchFamily="34" charset="0"/>
              <a:buChar char="•"/>
            </a:pPr>
            <a:r>
              <a:rPr lang="tr-TR" sz="2200" b="1" dirty="0" smtClean="0">
                <a:latin typeface="Verdana" panose="020B0604030504040204" pitchFamily="34" charset="0"/>
                <a:ea typeface="Verdana" panose="020B0604030504040204" pitchFamily="34" charset="0"/>
                <a:cs typeface="Verdana" panose="020B0604030504040204" pitchFamily="34" charset="0"/>
              </a:rPr>
              <a:t>DBA </a:t>
            </a:r>
            <a:r>
              <a:rPr lang="tr-TR" sz="2200" b="1" dirty="0">
                <a:latin typeface="Verdana" panose="020B0604030504040204" pitchFamily="34" charset="0"/>
                <a:ea typeface="Verdana" panose="020B0604030504040204" pitchFamily="34" charset="0"/>
                <a:cs typeface="Verdana" panose="020B0604030504040204" pitchFamily="34" charset="0"/>
              </a:rPr>
              <a:t>bilgisi bulunmayan dolu konteyneri tesisine kabul eden kıyı tesisi işleticisi, gemiye yüklemeden önce söz konusu konteynerin brüt ağırlığını Yöntem-1 uyarınca tespit ederek veya ettirerek yükletene ve taşıyana/hat operatörüne basılı olarak veya elektronik ortamda bildirmek zorundadır. </a:t>
            </a:r>
            <a:r>
              <a:rPr lang="tr-TR" sz="2200" dirty="0">
                <a:latin typeface="Verdana" panose="020B0604030504040204" pitchFamily="34" charset="0"/>
                <a:ea typeface="Verdana" panose="020B0604030504040204" pitchFamily="34" charset="0"/>
                <a:cs typeface="Verdana" panose="020B0604030504040204" pitchFamily="34" charset="0"/>
              </a:rPr>
              <a:t>Bu durum yükletenin dolu konteynere ilişkin </a:t>
            </a:r>
            <a:r>
              <a:rPr lang="tr-TR" sz="2200" dirty="0" smtClean="0">
                <a:latin typeface="Verdana" panose="020B0604030504040204" pitchFamily="34" charset="0"/>
                <a:ea typeface="Verdana" panose="020B0604030504040204" pitchFamily="34" charset="0"/>
                <a:cs typeface="Verdana" panose="020B0604030504040204" pitchFamily="34" charset="0"/>
              </a:rPr>
              <a:t>DBA </a:t>
            </a:r>
            <a:r>
              <a:rPr lang="tr-TR" sz="2200" dirty="0">
                <a:latin typeface="Verdana" panose="020B0604030504040204" pitchFamily="34" charset="0"/>
                <a:ea typeface="Verdana" panose="020B0604030504040204" pitchFamily="34" charset="0"/>
                <a:cs typeface="Verdana" panose="020B0604030504040204" pitchFamily="34" charset="0"/>
              </a:rPr>
              <a:t>tespitine ve bildirimine ilişkin sorumluluğunu ortadan kaldırmaz. </a:t>
            </a:r>
            <a:endParaRPr lang="tr-TR" sz="2200" dirty="0" smtClean="0">
              <a:latin typeface="Verdana" panose="020B0604030504040204" pitchFamily="34" charset="0"/>
              <a:ea typeface="Verdana" panose="020B0604030504040204" pitchFamily="34" charset="0"/>
              <a:cs typeface="Verdana" panose="020B0604030504040204" pitchFamily="34" charset="0"/>
            </a:endParaRPr>
          </a:p>
          <a:p>
            <a:pPr algn="just"/>
            <a:r>
              <a:rPr lang="tr-TR" sz="2200" i="1" dirty="0" smtClean="0">
                <a:latin typeface="Verdana" panose="020B0604030504040204" pitchFamily="34" charset="0"/>
                <a:ea typeface="Verdana" panose="020B0604030504040204" pitchFamily="34" charset="0"/>
                <a:cs typeface="Verdana" panose="020B0604030504040204" pitchFamily="34" charset="0"/>
              </a:rPr>
              <a:t>                                                                                          </a:t>
            </a:r>
            <a:r>
              <a:rPr lang="tr-TR" sz="2000" i="1" dirty="0" smtClean="0">
                <a:latin typeface="Verdana" panose="020B0604030504040204" pitchFamily="34" charset="0"/>
                <a:ea typeface="Verdana" panose="020B0604030504040204" pitchFamily="34" charset="0"/>
                <a:cs typeface="Verdana" panose="020B0604030504040204" pitchFamily="34" charset="0"/>
              </a:rPr>
              <a:t>(madde 12.1)</a:t>
            </a:r>
          </a:p>
          <a:p>
            <a:pPr algn="just"/>
            <a:endParaRPr lang="tr-TR" sz="2200" i="1" dirty="0" smtClean="0">
              <a:latin typeface="Verdana" panose="020B0604030504040204" pitchFamily="34" charset="0"/>
              <a:ea typeface="Verdana" panose="020B0604030504040204" pitchFamily="34" charset="0"/>
              <a:cs typeface="Verdana" panose="020B0604030504040204" pitchFamily="34" charset="0"/>
            </a:endParaRPr>
          </a:p>
          <a:p>
            <a:pPr marL="342900" indent="-342900" algn="just">
              <a:buFont typeface="Arial" panose="020B0604020202020204" pitchFamily="34" charset="0"/>
              <a:buChar char="•"/>
            </a:pPr>
            <a:r>
              <a:rPr lang="tr-TR" sz="2200" b="1" dirty="0" smtClean="0">
                <a:latin typeface="Verdana" panose="020B0604030504040204" pitchFamily="34" charset="0"/>
                <a:ea typeface="Verdana" panose="020B0604030504040204" pitchFamily="34" charset="0"/>
                <a:cs typeface="Verdana" panose="020B0604030504040204" pitchFamily="34" charset="0"/>
              </a:rPr>
              <a:t>DBA </a:t>
            </a:r>
            <a:r>
              <a:rPr lang="tr-TR" sz="2200" b="1" dirty="0">
                <a:latin typeface="Verdana" panose="020B0604030504040204" pitchFamily="34" charset="0"/>
                <a:ea typeface="Verdana" panose="020B0604030504040204" pitchFamily="34" charset="0"/>
                <a:cs typeface="Verdana" panose="020B0604030504040204" pitchFamily="34" charset="0"/>
              </a:rPr>
              <a:t>bilgisi bulunmayan hiçbir dolu konteyner gemiye yüklenemez. </a:t>
            </a:r>
            <a:r>
              <a:rPr lang="tr-TR" sz="2200" dirty="0">
                <a:latin typeface="Verdana" panose="020B0604030504040204" pitchFamily="34" charset="0"/>
                <a:ea typeface="Verdana" panose="020B0604030504040204" pitchFamily="34" charset="0"/>
                <a:cs typeface="Verdana" panose="020B0604030504040204" pitchFamily="34" charset="0"/>
              </a:rPr>
              <a:t>Taşıyan ve kıyı tesisi işleticisi </a:t>
            </a:r>
            <a:r>
              <a:rPr lang="tr-TR" sz="2200" dirty="0" smtClean="0">
                <a:latin typeface="Verdana" panose="020B0604030504040204" pitchFamily="34" charset="0"/>
                <a:ea typeface="Verdana" panose="020B0604030504040204" pitchFamily="34" charset="0"/>
                <a:cs typeface="Verdana" panose="020B0604030504040204" pitchFamily="34" charset="0"/>
              </a:rPr>
              <a:t>DBA </a:t>
            </a:r>
            <a:r>
              <a:rPr lang="tr-TR" sz="2200" dirty="0">
                <a:latin typeface="Verdana" panose="020B0604030504040204" pitchFamily="34" charset="0"/>
                <a:ea typeface="Verdana" panose="020B0604030504040204" pitchFamily="34" charset="0"/>
                <a:cs typeface="Verdana" panose="020B0604030504040204" pitchFamily="34" charset="0"/>
              </a:rPr>
              <a:t>bilgisi bulunmayan dolu konteynerlerin gemilere yüklenmemesine yönelik belgeye dayalı prosedürler oluşturur ve bunları uygular. </a:t>
            </a:r>
            <a:endParaRPr lang="tr-TR" sz="2200" dirty="0" smtClean="0">
              <a:latin typeface="Verdana" panose="020B0604030504040204" pitchFamily="34" charset="0"/>
              <a:ea typeface="Verdana" panose="020B0604030504040204" pitchFamily="34" charset="0"/>
              <a:cs typeface="Verdana" panose="020B0604030504040204" pitchFamily="34" charset="0"/>
            </a:endParaRPr>
          </a:p>
          <a:p>
            <a:pPr algn="just"/>
            <a:r>
              <a:rPr lang="tr-TR" sz="2200" i="1" dirty="0" smtClean="0">
                <a:latin typeface="Verdana" panose="020B0604030504040204" pitchFamily="34" charset="0"/>
                <a:ea typeface="Verdana" panose="020B0604030504040204" pitchFamily="34" charset="0"/>
                <a:cs typeface="Verdana" panose="020B0604030504040204" pitchFamily="34" charset="0"/>
              </a:rPr>
              <a:t>                                                                                          </a:t>
            </a:r>
            <a:r>
              <a:rPr lang="tr-TR" sz="2000" i="1" dirty="0" smtClean="0">
                <a:latin typeface="Verdana" panose="020B0604030504040204" pitchFamily="34" charset="0"/>
                <a:ea typeface="Verdana" panose="020B0604030504040204" pitchFamily="34" charset="0"/>
                <a:cs typeface="Verdana" panose="020B0604030504040204" pitchFamily="34" charset="0"/>
              </a:rPr>
              <a:t>(</a:t>
            </a:r>
            <a:r>
              <a:rPr lang="tr-TR" sz="2000" i="1" dirty="0">
                <a:latin typeface="Verdana" panose="020B0604030504040204" pitchFamily="34" charset="0"/>
                <a:ea typeface="Verdana" panose="020B0604030504040204" pitchFamily="34" charset="0"/>
                <a:cs typeface="Verdana" panose="020B0604030504040204" pitchFamily="34" charset="0"/>
              </a:rPr>
              <a:t>madde </a:t>
            </a:r>
            <a:r>
              <a:rPr lang="tr-TR" sz="2000" i="1" dirty="0" smtClean="0">
                <a:latin typeface="Verdana" panose="020B0604030504040204" pitchFamily="34" charset="0"/>
                <a:ea typeface="Verdana" panose="020B0604030504040204" pitchFamily="34" charset="0"/>
                <a:cs typeface="Verdana" panose="020B0604030504040204" pitchFamily="34" charset="0"/>
              </a:rPr>
              <a:t>12.2)</a:t>
            </a:r>
            <a:endParaRPr lang="tr-TR" sz="2000" dirty="0">
              <a:latin typeface="Verdana" panose="020B0604030504040204" pitchFamily="34" charset="0"/>
              <a:ea typeface="Verdana" panose="020B0604030504040204" pitchFamily="34" charset="0"/>
              <a:cs typeface="Verdana" panose="020B0604030504040204" pitchFamily="34" charset="0"/>
            </a:endParaRPr>
          </a:p>
        </p:txBody>
      </p:sp>
      <p:grpSp>
        <p:nvGrpSpPr>
          <p:cNvPr id="7" name="Grup 6"/>
          <p:cNvGrpSpPr/>
          <p:nvPr/>
        </p:nvGrpSpPr>
        <p:grpSpPr>
          <a:xfrm>
            <a:off x="149628" y="95052"/>
            <a:ext cx="11920451" cy="952161"/>
            <a:chOff x="860" y="1423522"/>
            <a:chExt cx="2073080" cy="1815196"/>
          </a:xfrm>
        </p:grpSpPr>
        <p:sp>
          <p:nvSpPr>
            <p:cNvPr id="8" name="Yuvarlatılmış Dikdörtgen 7"/>
            <p:cNvSpPr/>
            <p:nvPr/>
          </p:nvSpPr>
          <p:spPr>
            <a:xfrm>
              <a:off x="860" y="1423522"/>
              <a:ext cx="2073080" cy="1815196"/>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2" name="Yuvarlatılmış Dikdörtgen 4"/>
            <p:cNvSpPr/>
            <p:nvPr/>
          </p:nvSpPr>
          <p:spPr>
            <a:xfrm>
              <a:off x="860" y="1450006"/>
              <a:ext cx="2073080" cy="163797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a:r>
                <a:rPr lang="tr-TR" sz="3200" b="1" dirty="0" smtClean="0">
                  <a:latin typeface="Verdana" panose="020B0604030504040204" pitchFamily="34" charset="0"/>
                  <a:ea typeface="Verdana" panose="020B0604030504040204" pitchFamily="34" charset="0"/>
                  <a:cs typeface="Verdana" panose="020B0604030504040204" pitchFamily="34" charset="0"/>
                </a:rPr>
                <a:t>DBA’SİZ KONTEYNER </a:t>
              </a:r>
              <a:r>
                <a:rPr lang="tr-TR" sz="2200" b="1" i="1" dirty="0" smtClean="0">
                  <a:latin typeface="Verdana" panose="020B0604030504040204" pitchFamily="34" charset="0"/>
                  <a:ea typeface="Verdana" panose="020B0604030504040204" pitchFamily="34" charset="0"/>
                  <a:cs typeface="Verdana" panose="020B0604030504040204" pitchFamily="34" charset="0"/>
                </a:rPr>
                <a:t>(madde 12) </a:t>
              </a:r>
            </a:p>
          </p:txBody>
        </p:sp>
      </p:grpSp>
    </p:spTree>
    <p:extLst>
      <p:ext uri="{BB962C8B-B14F-4D97-AF65-F5344CB8AC3E}">
        <p14:creationId xmlns:p14="http://schemas.microsoft.com/office/powerpoint/2010/main" val="39751951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a:xfrm>
            <a:off x="9236901" y="6368876"/>
            <a:ext cx="2743200" cy="365125"/>
          </a:xfrm>
        </p:spPr>
        <p:txBody>
          <a:bodyPr/>
          <a:lstStyle/>
          <a:p>
            <a:fld id="{F3AC640D-BA70-4E29-8800-8AD267750801}" type="slidenum">
              <a:rPr lang="tr-TR" smtClean="0">
                <a:latin typeface="Verdana" panose="020B0604030504040204" pitchFamily="34" charset="0"/>
                <a:ea typeface="Verdana" panose="020B0604030504040204" pitchFamily="34" charset="0"/>
                <a:cs typeface="Verdana" panose="020B0604030504040204" pitchFamily="34" charset="0"/>
              </a:rPr>
              <a:t>34</a:t>
            </a:fld>
            <a:endParaRPr lang="tr-TR">
              <a:latin typeface="Verdana" panose="020B0604030504040204" pitchFamily="34" charset="0"/>
              <a:ea typeface="Verdana" panose="020B0604030504040204" pitchFamily="34" charset="0"/>
              <a:cs typeface="Verdana" panose="020B0604030504040204" pitchFamily="34" charset="0"/>
            </a:endParaRPr>
          </a:p>
        </p:txBody>
      </p:sp>
      <p:sp>
        <p:nvSpPr>
          <p:cNvPr id="5" name="Dikdörtgen 4"/>
          <p:cNvSpPr/>
          <p:nvPr/>
        </p:nvSpPr>
        <p:spPr>
          <a:xfrm>
            <a:off x="581895" y="2372817"/>
            <a:ext cx="10823171" cy="1785104"/>
          </a:xfrm>
          <a:prstGeom prst="rect">
            <a:avLst/>
          </a:prstGeom>
        </p:spPr>
        <p:txBody>
          <a:bodyPr wrap="square">
            <a:spAutoFit/>
          </a:bodyPr>
          <a:lstStyle/>
          <a:p>
            <a:pPr marL="342900" indent="-342900" algn="just">
              <a:buFont typeface="Arial" panose="020B0604020202020204" pitchFamily="34" charset="0"/>
              <a:buChar char="•"/>
            </a:pPr>
            <a:r>
              <a:rPr lang="tr-TR" sz="2200" dirty="0" smtClean="0">
                <a:latin typeface="Verdana" panose="020B0604030504040204" pitchFamily="34" charset="0"/>
                <a:ea typeface="Verdana" panose="020B0604030504040204" pitchFamily="34" charset="0"/>
                <a:cs typeface="Verdana" panose="020B0604030504040204" pitchFamily="34" charset="0"/>
              </a:rPr>
              <a:t>Dolu </a:t>
            </a:r>
            <a:r>
              <a:rPr lang="tr-TR" sz="2200" dirty="0">
                <a:latin typeface="Verdana" panose="020B0604030504040204" pitchFamily="34" charset="0"/>
                <a:ea typeface="Verdana" panose="020B0604030504040204" pitchFamily="34" charset="0"/>
                <a:cs typeface="Verdana" panose="020B0604030504040204" pitchFamily="34" charset="0"/>
              </a:rPr>
              <a:t>konteynerin brüt ağırlığının kıyı tesisi işleticisi tarafından tespit edilip edilemeyeceği, tespit edilebilecekse bunun nasıl yapılacağı, maliyetinin ne olacağı ve bu maliyetin nasıl karşılanacağı hususu ticari taraflar arasında yapılacak olan sözleşme ile belirlenir. </a:t>
            </a:r>
            <a:endParaRPr lang="tr-TR" sz="2200" dirty="0" smtClean="0">
              <a:latin typeface="Verdana" panose="020B0604030504040204" pitchFamily="34" charset="0"/>
              <a:ea typeface="Verdana" panose="020B0604030504040204" pitchFamily="34" charset="0"/>
              <a:cs typeface="Verdana" panose="020B0604030504040204" pitchFamily="34" charset="0"/>
            </a:endParaRPr>
          </a:p>
          <a:p>
            <a:pPr algn="just"/>
            <a:r>
              <a:rPr lang="tr-TR" sz="2200" dirty="0" smtClean="0">
                <a:latin typeface="Verdana" panose="020B0604030504040204" pitchFamily="34" charset="0"/>
                <a:ea typeface="Verdana" panose="020B0604030504040204" pitchFamily="34" charset="0"/>
                <a:cs typeface="Verdana" panose="020B0604030504040204" pitchFamily="34" charset="0"/>
              </a:rPr>
              <a:t>                                                                                          </a:t>
            </a:r>
            <a:r>
              <a:rPr lang="tr-TR" sz="2000" i="1" dirty="0" smtClean="0">
                <a:latin typeface="Verdana" panose="020B0604030504040204" pitchFamily="34" charset="0"/>
                <a:ea typeface="Verdana" panose="020B0604030504040204" pitchFamily="34" charset="0"/>
                <a:cs typeface="Verdana" panose="020B0604030504040204" pitchFamily="34" charset="0"/>
              </a:rPr>
              <a:t>(</a:t>
            </a:r>
            <a:r>
              <a:rPr lang="tr-TR" sz="2000" i="1" dirty="0">
                <a:latin typeface="Verdana" panose="020B0604030504040204" pitchFamily="34" charset="0"/>
                <a:ea typeface="Verdana" panose="020B0604030504040204" pitchFamily="34" charset="0"/>
                <a:cs typeface="Verdana" panose="020B0604030504040204" pitchFamily="34" charset="0"/>
              </a:rPr>
              <a:t>madde </a:t>
            </a:r>
            <a:r>
              <a:rPr lang="tr-TR" sz="2000" i="1" dirty="0" smtClean="0">
                <a:latin typeface="Verdana" panose="020B0604030504040204" pitchFamily="34" charset="0"/>
                <a:ea typeface="Verdana" panose="020B0604030504040204" pitchFamily="34" charset="0"/>
                <a:cs typeface="Verdana" panose="020B0604030504040204" pitchFamily="34" charset="0"/>
              </a:rPr>
              <a:t>12.3)</a:t>
            </a:r>
            <a:r>
              <a:rPr lang="tr-TR" sz="2000" dirty="0" smtClean="0">
                <a:latin typeface="Verdana" panose="020B0604030504040204" pitchFamily="34" charset="0"/>
                <a:ea typeface="Verdana" panose="020B0604030504040204" pitchFamily="34" charset="0"/>
                <a:cs typeface="Verdana" panose="020B0604030504040204" pitchFamily="34" charset="0"/>
              </a:rPr>
              <a:t> </a:t>
            </a:r>
            <a:endParaRPr lang="tr-TR" sz="2000" dirty="0">
              <a:latin typeface="Verdana" panose="020B0604030504040204" pitchFamily="34" charset="0"/>
              <a:ea typeface="Verdana" panose="020B0604030504040204" pitchFamily="34" charset="0"/>
              <a:cs typeface="Verdana" panose="020B0604030504040204" pitchFamily="34" charset="0"/>
            </a:endParaRPr>
          </a:p>
        </p:txBody>
      </p:sp>
      <p:grpSp>
        <p:nvGrpSpPr>
          <p:cNvPr id="7" name="Grup 6"/>
          <p:cNvGrpSpPr/>
          <p:nvPr/>
        </p:nvGrpSpPr>
        <p:grpSpPr>
          <a:xfrm>
            <a:off x="149628" y="95052"/>
            <a:ext cx="11920451" cy="952161"/>
            <a:chOff x="860" y="1423522"/>
            <a:chExt cx="2073080" cy="1815196"/>
          </a:xfrm>
        </p:grpSpPr>
        <p:sp>
          <p:nvSpPr>
            <p:cNvPr id="8" name="Yuvarlatılmış Dikdörtgen 7"/>
            <p:cNvSpPr/>
            <p:nvPr/>
          </p:nvSpPr>
          <p:spPr>
            <a:xfrm>
              <a:off x="860" y="1423522"/>
              <a:ext cx="2073080" cy="1815196"/>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2" name="Yuvarlatılmış Dikdörtgen 4"/>
            <p:cNvSpPr/>
            <p:nvPr/>
          </p:nvSpPr>
          <p:spPr>
            <a:xfrm>
              <a:off x="860" y="1450006"/>
              <a:ext cx="2073080" cy="163797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a:r>
                <a:rPr lang="tr-TR" sz="3200" b="1" dirty="0" smtClean="0">
                  <a:latin typeface="Verdana" panose="020B0604030504040204" pitchFamily="34" charset="0"/>
                  <a:ea typeface="Verdana" panose="020B0604030504040204" pitchFamily="34" charset="0"/>
                  <a:cs typeface="Verdana" panose="020B0604030504040204" pitchFamily="34" charset="0"/>
                </a:rPr>
                <a:t>DBA’SİZ KONTEYNER </a:t>
              </a:r>
              <a:r>
                <a:rPr lang="tr-TR" sz="2200" b="1" i="1" dirty="0" smtClean="0">
                  <a:latin typeface="Verdana" panose="020B0604030504040204" pitchFamily="34" charset="0"/>
                  <a:ea typeface="Verdana" panose="020B0604030504040204" pitchFamily="34" charset="0"/>
                  <a:cs typeface="Verdana" panose="020B0604030504040204" pitchFamily="34" charset="0"/>
                </a:rPr>
                <a:t>(madde 12) </a:t>
              </a:r>
            </a:p>
          </p:txBody>
        </p:sp>
      </p:grpSp>
    </p:spTree>
    <p:extLst>
      <p:ext uri="{BB962C8B-B14F-4D97-AF65-F5344CB8AC3E}">
        <p14:creationId xmlns:p14="http://schemas.microsoft.com/office/powerpoint/2010/main" val="86863729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82880" y="1858875"/>
            <a:ext cx="11837323" cy="2663242"/>
          </a:xfrm>
        </p:spPr>
        <p:txBody>
          <a:bodyPr>
            <a:normAutofit/>
          </a:bodyPr>
          <a:lstStyle/>
          <a:p>
            <a:pPr marL="0" indent="0" algn="ctr">
              <a:buNone/>
            </a:pPr>
            <a:endParaRPr lang="tr-TR" sz="1200" dirty="0" smtClean="0">
              <a:latin typeface="Verdana" panose="020B0604030504040204" pitchFamily="34" charset="0"/>
              <a:ea typeface="Verdana" panose="020B0604030504040204" pitchFamily="34" charset="0"/>
              <a:cs typeface="Verdana" panose="020B0604030504040204" pitchFamily="34" charset="0"/>
            </a:endParaRPr>
          </a:p>
          <a:p>
            <a:pPr marL="0" indent="0" algn="ctr">
              <a:buNone/>
            </a:pPr>
            <a:r>
              <a:rPr lang="tr-TR" sz="3200" b="1" dirty="0" smtClean="0">
                <a:latin typeface="Verdana" panose="020B0604030504040204" pitchFamily="34" charset="0"/>
                <a:ea typeface="Verdana" panose="020B0604030504040204" pitchFamily="34" charset="0"/>
                <a:cs typeface="Verdana" panose="020B0604030504040204" pitchFamily="34" charset="0"/>
              </a:rPr>
              <a:t>III. BÖLÜM</a:t>
            </a:r>
          </a:p>
          <a:p>
            <a:pPr marL="0" indent="0" algn="ctr">
              <a:buNone/>
            </a:pPr>
            <a:r>
              <a:rPr lang="tr-TR" sz="3200" b="1" dirty="0" smtClean="0">
                <a:latin typeface="Verdana" panose="020B0604030504040204" pitchFamily="34" charset="0"/>
                <a:ea typeface="Verdana" panose="020B0604030504040204" pitchFamily="34" charset="0"/>
                <a:cs typeface="Verdana" panose="020B0604030504040204" pitchFamily="34" charset="0"/>
              </a:rPr>
              <a:t> </a:t>
            </a:r>
          </a:p>
          <a:p>
            <a:pPr marL="0" indent="0" algn="ctr">
              <a:buNone/>
            </a:pPr>
            <a:r>
              <a:rPr lang="tr-TR" sz="3200" dirty="0" smtClean="0">
                <a:latin typeface="Verdana" panose="020B0604030504040204" pitchFamily="34" charset="0"/>
                <a:ea typeface="Verdana" panose="020B0604030504040204" pitchFamily="34" charset="0"/>
                <a:cs typeface="Verdana" panose="020B0604030504040204" pitchFamily="34" charset="0"/>
              </a:rPr>
              <a:t>Sorumluluklar</a:t>
            </a:r>
          </a:p>
        </p:txBody>
      </p:sp>
      <p:sp>
        <p:nvSpPr>
          <p:cNvPr id="4" name="Slayt Numarası Yer Tutucusu 3"/>
          <p:cNvSpPr>
            <a:spLocks noGrp="1"/>
          </p:cNvSpPr>
          <p:nvPr>
            <p:ph type="sldNum" sz="quarter" idx="12"/>
          </p:nvPr>
        </p:nvSpPr>
        <p:spPr>
          <a:xfrm>
            <a:off x="9277003" y="6343824"/>
            <a:ext cx="2743200" cy="365125"/>
          </a:xfrm>
        </p:spPr>
        <p:txBody>
          <a:bodyPr/>
          <a:lstStyle/>
          <a:p>
            <a:fld id="{F3AC640D-BA70-4E29-8800-8AD267750801}" type="slidenum">
              <a:rPr lang="tr-TR" smtClean="0">
                <a:latin typeface="Verdana" panose="020B0604030504040204" pitchFamily="34" charset="0"/>
                <a:ea typeface="Verdana" panose="020B0604030504040204" pitchFamily="34" charset="0"/>
                <a:cs typeface="Verdana" panose="020B0604030504040204" pitchFamily="34" charset="0"/>
              </a:rPr>
              <a:t>35</a:t>
            </a:fld>
            <a:endParaRPr lang="tr-TR">
              <a:latin typeface="Verdana" panose="020B0604030504040204" pitchFamily="34" charset="0"/>
              <a:ea typeface="Verdana" panose="020B0604030504040204" pitchFamily="34" charset="0"/>
              <a:cs typeface="Verdana" panose="020B0604030504040204" pitchFamily="34" charset="0"/>
            </a:endParaRPr>
          </a:p>
        </p:txBody>
      </p:sp>
      <p:sp>
        <p:nvSpPr>
          <p:cNvPr id="8" name="Yuvarlatılmış Dikdörtgen 4"/>
          <p:cNvSpPr/>
          <p:nvPr/>
        </p:nvSpPr>
        <p:spPr>
          <a:xfrm>
            <a:off x="688850" y="246799"/>
            <a:ext cx="10825383" cy="115942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a:r>
              <a:rPr lang="tr-TR" sz="2800" b="1" dirty="0" smtClean="0">
                <a:latin typeface="Verdana" panose="020B0604030504040204" pitchFamily="34" charset="0"/>
                <a:ea typeface="Verdana" panose="020B0604030504040204" pitchFamily="34" charset="0"/>
                <a:cs typeface="Verdana" panose="020B0604030504040204" pitchFamily="34" charset="0"/>
              </a:rPr>
              <a:t>Yönerge </a:t>
            </a:r>
          </a:p>
        </p:txBody>
      </p:sp>
      <p:grpSp>
        <p:nvGrpSpPr>
          <p:cNvPr id="9" name="Grup 8"/>
          <p:cNvGrpSpPr/>
          <p:nvPr/>
        </p:nvGrpSpPr>
        <p:grpSpPr>
          <a:xfrm>
            <a:off x="182880" y="144926"/>
            <a:ext cx="11837324" cy="885853"/>
            <a:chOff x="860" y="1423522"/>
            <a:chExt cx="2073080" cy="1815196"/>
          </a:xfrm>
        </p:grpSpPr>
        <p:sp>
          <p:nvSpPr>
            <p:cNvPr id="10" name="Yuvarlatılmış Dikdörtgen 9"/>
            <p:cNvSpPr/>
            <p:nvPr/>
          </p:nvSpPr>
          <p:spPr>
            <a:xfrm>
              <a:off x="860" y="1423522"/>
              <a:ext cx="2073080" cy="1815196"/>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1" name="Yuvarlatılmış Dikdörtgen 4"/>
            <p:cNvSpPr/>
            <p:nvPr/>
          </p:nvSpPr>
          <p:spPr>
            <a:xfrm>
              <a:off x="89471" y="1450007"/>
              <a:ext cx="1895858" cy="163797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a:r>
                <a:rPr lang="tr-TR" sz="3000" b="1" dirty="0" smtClean="0">
                  <a:latin typeface="Verdana" panose="020B0604030504040204" pitchFamily="34" charset="0"/>
                  <a:ea typeface="Verdana" panose="020B0604030504040204" pitchFamily="34" charset="0"/>
                  <a:cs typeface="Verdana" panose="020B0604030504040204" pitchFamily="34" charset="0"/>
                </a:rPr>
                <a:t>YÖNERGE</a:t>
              </a:r>
            </a:p>
          </p:txBody>
        </p:sp>
      </p:grpSp>
    </p:spTree>
    <p:extLst>
      <p:ext uri="{BB962C8B-B14F-4D97-AF65-F5344CB8AC3E}">
        <p14:creationId xmlns:p14="http://schemas.microsoft.com/office/powerpoint/2010/main" val="34651597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a:xfrm>
            <a:off x="9215022" y="6456100"/>
            <a:ext cx="2743200" cy="365125"/>
          </a:xfrm>
        </p:spPr>
        <p:txBody>
          <a:bodyPr/>
          <a:lstStyle/>
          <a:p>
            <a:fld id="{F3AC640D-BA70-4E29-8800-8AD267750801}" type="slidenum">
              <a:rPr lang="tr-TR" smtClean="0">
                <a:latin typeface="Verdana" panose="020B0604030504040204" pitchFamily="34" charset="0"/>
                <a:ea typeface="Verdana" panose="020B0604030504040204" pitchFamily="34" charset="0"/>
                <a:cs typeface="Verdana" panose="020B0604030504040204" pitchFamily="34" charset="0"/>
              </a:rPr>
              <a:t>36</a:t>
            </a:fld>
            <a:endParaRPr lang="tr-TR" dirty="0">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6" name="Diyagram 5"/>
          <p:cNvGraphicFramePr/>
          <p:nvPr>
            <p:extLst>
              <p:ext uri="{D42A27DB-BD31-4B8C-83A1-F6EECF244321}">
                <p14:modId xmlns:p14="http://schemas.microsoft.com/office/powerpoint/2010/main" val="741790606"/>
              </p:ext>
            </p:extLst>
          </p:nvPr>
        </p:nvGraphicFramePr>
        <p:xfrm>
          <a:off x="116378" y="1263534"/>
          <a:ext cx="11953702" cy="51372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7" name="Grup 6"/>
          <p:cNvGrpSpPr/>
          <p:nvPr/>
        </p:nvGrpSpPr>
        <p:grpSpPr>
          <a:xfrm>
            <a:off x="232757" y="163627"/>
            <a:ext cx="11720946" cy="775711"/>
            <a:chOff x="860" y="1423522"/>
            <a:chExt cx="2073080" cy="1815196"/>
          </a:xfrm>
        </p:grpSpPr>
        <p:sp>
          <p:nvSpPr>
            <p:cNvPr id="8" name="Yuvarlatılmış Dikdörtgen 7"/>
            <p:cNvSpPr/>
            <p:nvPr/>
          </p:nvSpPr>
          <p:spPr>
            <a:xfrm>
              <a:off x="860" y="1423522"/>
              <a:ext cx="2073080" cy="1815196"/>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9" name="Yuvarlatılmış Dikdörtgen 4"/>
            <p:cNvSpPr/>
            <p:nvPr/>
          </p:nvSpPr>
          <p:spPr>
            <a:xfrm>
              <a:off x="89471" y="1450007"/>
              <a:ext cx="1895858" cy="163797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a:r>
                <a:rPr lang="tr-TR" sz="3200" b="1" dirty="0" smtClean="0">
                  <a:latin typeface="Verdana" panose="020B0604030504040204" pitchFamily="34" charset="0"/>
                  <a:ea typeface="Verdana" panose="020B0604030504040204" pitchFamily="34" charset="0"/>
                  <a:cs typeface="Verdana" panose="020B0604030504040204" pitchFamily="34" charset="0"/>
                </a:rPr>
                <a:t>GENEL SORUMLULUKLAR </a:t>
              </a:r>
              <a:r>
                <a:rPr lang="tr-TR" sz="2200" b="1" i="1" dirty="0" smtClean="0">
                  <a:latin typeface="Verdana" panose="020B0604030504040204" pitchFamily="34" charset="0"/>
                  <a:ea typeface="Verdana" panose="020B0604030504040204" pitchFamily="34" charset="0"/>
                  <a:cs typeface="Verdana" panose="020B0604030504040204" pitchFamily="34" charset="0"/>
                </a:rPr>
                <a:t>(madde 13)</a:t>
              </a:r>
              <a:endParaRPr lang="tr-TR" sz="2200" b="1" i="1" dirty="0">
                <a:latin typeface="Verdana" panose="020B0604030504040204" pitchFamily="34" charset="0"/>
                <a:ea typeface="Verdana" panose="020B0604030504040204" pitchFamily="34" charset="0"/>
                <a:cs typeface="Verdana" panose="020B0604030504040204" pitchFamily="34" charset="0"/>
              </a:endParaRPr>
            </a:p>
          </p:txBody>
        </p:sp>
      </p:grpSp>
    </p:spTree>
    <p:extLst>
      <p:ext uri="{BB962C8B-B14F-4D97-AF65-F5344CB8AC3E}">
        <p14:creationId xmlns:p14="http://schemas.microsoft.com/office/powerpoint/2010/main" val="253421199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a:xfrm>
            <a:off x="9210503" y="6356350"/>
            <a:ext cx="2743200" cy="365125"/>
          </a:xfrm>
        </p:spPr>
        <p:txBody>
          <a:bodyPr/>
          <a:lstStyle/>
          <a:p>
            <a:fld id="{F3AC640D-BA70-4E29-8800-8AD267750801}" type="slidenum">
              <a:rPr lang="tr-TR" smtClean="0">
                <a:latin typeface="Verdana" panose="020B0604030504040204" pitchFamily="34" charset="0"/>
                <a:ea typeface="Verdana" panose="020B0604030504040204" pitchFamily="34" charset="0"/>
                <a:cs typeface="Verdana" panose="020B0604030504040204" pitchFamily="34" charset="0"/>
              </a:rPr>
              <a:t>37</a:t>
            </a:fld>
            <a:endParaRPr lang="tr-TR">
              <a:latin typeface="Verdana" panose="020B0604030504040204" pitchFamily="34" charset="0"/>
              <a:ea typeface="Verdana" panose="020B0604030504040204" pitchFamily="34" charset="0"/>
              <a:cs typeface="Verdana" panose="020B0604030504040204" pitchFamily="34" charset="0"/>
            </a:endParaRPr>
          </a:p>
        </p:txBody>
      </p:sp>
      <p:sp>
        <p:nvSpPr>
          <p:cNvPr id="5" name="Dikdörtgen 4"/>
          <p:cNvSpPr/>
          <p:nvPr/>
        </p:nvSpPr>
        <p:spPr>
          <a:xfrm>
            <a:off x="665020" y="1641291"/>
            <a:ext cx="10823171" cy="3816429"/>
          </a:xfrm>
          <a:prstGeom prst="rect">
            <a:avLst/>
          </a:prstGeom>
        </p:spPr>
        <p:txBody>
          <a:bodyPr wrap="square">
            <a:spAutoFit/>
          </a:bodyPr>
          <a:lstStyle/>
          <a:p>
            <a:pPr algn="just"/>
            <a:r>
              <a:rPr lang="tr-TR" sz="2200" b="1" dirty="0" smtClean="0">
                <a:latin typeface="Verdana" panose="020B0604030504040204" pitchFamily="34" charset="0"/>
                <a:ea typeface="Verdana" panose="020B0604030504040204" pitchFamily="34" charset="0"/>
                <a:cs typeface="Verdana" panose="020B0604030504040204" pitchFamily="34" charset="0"/>
              </a:rPr>
              <a:t>Tüm </a:t>
            </a:r>
            <a:r>
              <a:rPr lang="tr-TR" sz="2200" b="1" dirty="0">
                <a:latin typeface="Verdana" panose="020B0604030504040204" pitchFamily="34" charset="0"/>
                <a:ea typeface="Verdana" panose="020B0604030504040204" pitchFamily="34" charset="0"/>
                <a:cs typeface="Verdana" panose="020B0604030504040204" pitchFamily="34" charset="0"/>
              </a:rPr>
              <a:t>taraflar; </a:t>
            </a:r>
            <a:r>
              <a:rPr lang="tr-TR" sz="2200" dirty="0">
                <a:latin typeface="Verdana" panose="020B0604030504040204" pitchFamily="34" charset="0"/>
                <a:ea typeface="Verdana" panose="020B0604030504040204" pitchFamily="34" charset="0"/>
                <a:cs typeface="Verdana" panose="020B0604030504040204" pitchFamily="34" charset="0"/>
              </a:rPr>
              <a:t>taşımacılığı emniyetli, güvenli ve çevreye zararsız şekilde yapmak ve olası kazaları engelleyebilmek için gerekli olan tüm önlemleri almak zorundadır. </a:t>
            </a:r>
          </a:p>
          <a:p>
            <a:pPr algn="just"/>
            <a:r>
              <a:rPr lang="tr-TR" sz="2200" dirty="0" smtClean="0">
                <a:latin typeface="Verdana" panose="020B0604030504040204" pitchFamily="34" charset="0"/>
                <a:ea typeface="Verdana" panose="020B0604030504040204" pitchFamily="34" charset="0"/>
                <a:cs typeface="Verdana" panose="020B0604030504040204" pitchFamily="34" charset="0"/>
              </a:rPr>
              <a:t>                                                                                          </a:t>
            </a:r>
            <a:r>
              <a:rPr lang="tr-TR" sz="2000" i="1" dirty="0" smtClean="0">
                <a:latin typeface="Verdana" panose="020B0604030504040204" pitchFamily="34" charset="0"/>
                <a:ea typeface="Verdana" panose="020B0604030504040204" pitchFamily="34" charset="0"/>
                <a:cs typeface="Verdana" panose="020B0604030504040204" pitchFamily="34" charset="0"/>
              </a:rPr>
              <a:t>(</a:t>
            </a:r>
            <a:r>
              <a:rPr lang="tr-TR" sz="2000" i="1" dirty="0">
                <a:latin typeface="Verdana" panose="020B0604030504040204" pitchFamily="34" charset="0"/>
                <a:ea typeface="Verdana" panose="020B0604030504040204" pitchFamily="34" charset="0"/>
                <a:cs typeface="Verdana" panose="020B0604030504040204" pitchFamily="34" charset="0"/>
              </a:rPr>
              <a:t>madde </a:t>
            </a:r>
            <a:r>
              <a:rPr lang="tr-TR" sz="2000" i="1" dirty="0" smtClean="0">
                <a:latin typeface="Verdana" panose="020B0604030504040204" pitchFamily="34" charset="0"/>
                <a:ea typeface="Verdana" panose="020B0604030504040204" pitchFamily="34" charset="0"/>
                <a:cs typeface="Verdana" panose="020B0604030504040204" pitchFamily="34" charset="0"/>
              </a:rPr>
              <a:t>13.1)</a:t>
            </a:r>
          </a:p>
          <a:p>
            <a:pPr algn="just"/>
            <a:endParaRPr lang="tr-TR" sz="2000" i="1" dirty="0">
              <a:latin typeface="Verdana" panose="020B0604030504040204" pitchFamily="34" charset="0"/>
              <a:ea typeface="Verdana" panose="020B0604030504040204" pitchFamily="34" charset="0"/>
              <a:cs typeface="Verdana" panose="020B0604030504040204" pitchFamily="34" charset="0"/>
            </a:endParaRPr>
          </a:p>
          <a:p>
            <a:pPr algn="just"/>
            <a:r>
              <a:rPr lang="tr-TR" sz="2200" dirty="0">
                <a:latin typeface="Verdana" panose="020B0604030504040204" pitchFamily="34" charset="0"/>
                <a:ea typeface="Verdana" panose="020B0604030504040204" pitchFamily="34" charset="0"/>
                <a:cs typeface="Verdana" panose="020B0604030504040204" pitchFamily="34" charset="0"/>
              </a:rPr>
              <a:t>Tedarik zinciri kapsamında dolu konteyner hareketlerinin emniyetli ve etkin bir şekilde gerçekleştirilmesini sağlamak üzere dolu konteynere ait </a:t>
            </a:r>
            <a:r>
              <a:rPr lang="tr-TR" sz="2200" b="1" dirty="0" smtClean="0">
                <a:latin typeface="Verdana" panose="020B0604030504040204" pitchFamily="34" charset="0"/>
                <a:ea typeface="Verdana" panose="020B0604030504040204" pitchFamily="34" charset="0"/>
                <a:cs typeface="Verdana" panose="020B0604030504040204" pitchFamily="34" charset="0"/>
              </a:rPr>
              <a:t>DBA bilgisinin </a:t>
            </a:r>
            <a:r>
              <a:rPr lang="tr-TR" sz="2200" b="1" dirty="0">
                <a:latin typeface="Verdana" panose="020B0604030504040204" pitchFamily="34" charset="0"/>
                <a:ea typeface="Verdana" panose="020B0604030504040204" pitchFamily="34" charset="0"/>
                <a:cs typeface="Verdana" panose="020B0604030504040204" pitchFamily="34" charset="0"/>
              </a:rPr>
              <a:t>ilgili taraflar arasında mümkün olduğunca hızlı bir şekilde iletilmesi sağlanır. </a:t>
            </a:r>
            <a:endParaRPr lang="tr-TR" sz="2200" b="1" dirty="0" smtClean="0">
              <a:latin typeface="Verdana" panose="020B0604030504040204" pitchFamily="34" charset="0"/>
              <a:ea typeface="Verdana" panose="020B0604030504040204" pitchFamily="34" charset="0"/>
              <a:cs typeface="Verdana" panose="020B0604030504040204" pitchFamily="34" charset="0"/>
            </a:endParaRPr>
          </a:p>
          <a:p>
            <a:pPr algn="just"/>
            <a:endParaRPr lang="tr-TR" sz="2200" dirty="0" smtClean="0">
              <a:latin typeface="Verdana" panose="020B0604030504040204" pitchFamily="34" charset="0"/>
              <a:ea typeface="Verdana" panose="020B0604030504040204" pitchFamily="34" charset="0"/>
              <a:cs typeface="Verdana" panose="020B0604030504040204" pitchFamily="34" charset="0"/>
            </a:endParaRPr>
          </a:p>
          <a:p>
            <a:pPr algn="just"/>
            <a:r>
              <a:rPr lang="tr-TR" sz="2400" i="1" dirty="0" smtClean="0">
                <a:latin typeface="Verdana" panose="020B0604030504040204" pitchFamily="34" charset="0"/>
                <a:ea typeface="Verdana" panose="020B0604030504040204" pitchFamily="34" charset="0"/>
                <a:cs typeface="Verdana" panose="020B0604030504040204" pitchFamily="34" charset="0"/>
              </a:rPr>
              <a:t>                                                                                  </a:t>
            </a:r>
            <a:r>
              <a:rPr lang="tr-TR" sz="2000" i="1" dirty="0" smtClean="0">
                <a:latin typeface="Verdana" panose="020B0604030504040204" pitchFamily="34" charset="0"/>
                <a:ea typeface="Verdana" panose="020B0604030504040204" pitchFamily="34" charset="0"/>
                <a:cs typeface="Verdana" panose="020B0604030504040204" pitchFamily="34" charset="0"/>
              </a:rPr>
              <a:t>(</a:t>
            </a:r>
            <a:r>
              <a:rPr lang="tr-TR" sz="2000" i="1" dirty="0">
                <a:latin typeface="Verdana" panose="020B0604030504040204" pitchFamily="34" charset="0"/>
                <a:ea typeface="Verdana" panose="020B0604030504040204" pitchFamily="34" charset="0"/>
                <a:cs typeface="Verdana" panose="020B0604030504040204" pitchFamily="34" charset="0"/>
              </a:rPr>
              <a:t>madde </a:t>
            </a:r>
            <a:r>
              <a:rPr lang="tr-TR" sz="2000" i="1" dirty="0" smtClean="0">
                <a:latin typeface="Verdana" panose="020B0604030504040204" pitchFamily="34" charset="0"/>
                <a:ea typeface="Verdana" panose="020B0604030504040204" pitchFamily="34" charset="0"/>
                <a:cs typeface="Verdana" panose="020B0604030504040204" pitchFamily="34" charset="0"/>
              </a:rPr>
              <a:t>13.2)</a:t>
            </a:r>
            <a:endParaRPr lang="tr-TR" sz="2000" dirty="0" smtClean="0">
              <a:latin typeface="Verdana" panose="020B0604030504040204" pitchFamily="34" charset="0"/>
              <a:ea typeface="Verdana" panose="020B0604030504040204" pitchFamily="34" charset="0"/>
              <a:cs typeface="Verdana" panose="020B0604030504040204" pitchFamily="34" charset="0"/>
            </a:endParaRPr>
          </a:p>
        </p:txBody>
      </p:sp>
      <p:grpSp>
        <p:nvGrpSpPr>
          <p:cNvPr id="16" name="Grup 15"/>
          <p:cNvGrpSpPr/>
          <p:nvPr/>
        </p:nvGrpSpPr>
        <p:grpSpPr>
          <a:xfrm>
            <a:off x="232757" y="180252"/>
            <a:ext cx="11720946" cy="775711"/>
            <a:chOff x="860" y="1423522"/>
            <a:chExt cx="2073080" cy="1815196"/>
          </a:xfrm>
        </p:grpSpPr>
        <p:sp>
          <p:nvSpPr>
            <p:cNvPr id="17" name="Yuvarlatılmış Dikdörtgen 16"/>
            <p:cNvSpPr/>
            <p:nvPr/>
          </p:nvSpPr>
          <p:spPr>
            <a:xfrm>
              <a:off x="860" y="1423522"/>
              <a:ext cx="2073080" cy="1815196"/>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8" name="Yuvarlatılmış Dikdörtgen 4"/>
            <p:cNvSpPr/>
            <p:nvPr/>
          </p:nvSpPr>
          <p:spPr>
            <a:xfrm>
              <a:off x="89471" y="1450007"/>
              <a:ext cx="1895858" cy="163797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a:r>
                <a:rPr lang="tr-TR" sz="3200" b="1" dirty="0" smtClean="0">
                  <a:latin typeface="Verdana" panose="020B0604030504040204" pitchFamily="34" charset="0"/>
                  <a:ea typeface="Verdana" panose="020B0604030504040204" pitchFamily="34" charset="0"/>
                  <a:cs typeface="Verdana" panose="020B0604030504040204" pitchFamily="34" charset="0"/>
                </a:rPr>
                <a:t>GENEL SORUMLULUKLAR </a:t>
              </a:r>
              <a:r>
                <a:rPr lang="tr-TR" sz="2200" b="1" i="1" dirty="0" smtClean="0">
                  <a:latin typeface="Verdana" panose="020B0604030504040204" pitchFamily="34" charset="0"/>
                  <a:ea typeface="Verdana" panose="020B0604030504040204" pitchFamily="34" charset="0"/>
                  <a:cs typeface="Verdana" panose="020B0604030504040204" pitchFamily="34" charset="0"/>
                </a:rPr>
                <a:t>(madde 13)</a:t>
              </a:r>
              <a:endParaRPr lang="tr-TR" sz="2200" b="1" i="1" dirty="0">
                <a:latin typeface="Verdana" panose="020B0604030504040204" pitchFamily="34" charset="0"/>
                <a:ea typeface="Verdana" panose="020B0604030504040204" pitchFamily="34" charset="0"/>
                <a:cs typeface="Verdana" panose="020B0604030504040204" pitchFamily="34" charset="0"/>
              </a:endParaRPr>
            </a:p>
          </p:txBody>
        </p:sp>
      </p:grpSp>
    </p:spTree>
    <p:extLst>
      <p:ext uri="{BB962C8B-B14F-4D97-AF65-F5344CB8AC3E}">
        <p14:creationId xmlns:p14="http://schemas.microsoft.com/office/powerpoint/2010/main" val="369678282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a:xfrm>
            <a:off x="9210503" y="6343824"/>
            <a:ext cx="2743200" cy="365125"/>
          </a:xfrm>
        </p:spPr>
        <p:txBody>
          <a:bodyPr/>
          <a:lstStyle/>
          <a:p>
            <a:fld id="{F3AC640D-BA70-4E29-8800-8AD267750801}" type="slidenum">
              <a:rPr lang="tr-TR" smtClean="0">
                <a:latin typeface="Verdana" panose="020B0604030504040204" pitchFamily="34" charset="0"/>
                <a:ea typeface="Verdana" panose="020B0604030504040204" pitchFamily="34" charset="0"/>
                <a:cs typeface="Verdana" panose="020B0604030504040204" pitchFamily="34" charset="0"/>
              </a:rPr>
              <a:t>38</a:t>
            </a:fld>
            <a:endParaRPr lang="tr-TR">
              <a:latin typeface="Verdana" panose="020B0604030504040204" pitchFamily="34" charset="0"/>
              <a:ea typeface="Verdana" panose="020B0604030504040204" pitchFamily="34" charset="0"/>
              <a:cs typeface="Verdana" panose="020B0604030504040204" pitchFamily="34" charset="0"/>
            </a:endParaRPr>
          </a:p>
        </p:txBody>
      </p:sp>
      <p:sp>
        <p:nvSpPr>
          <p:cNvPr id="5" name="Dikdörtgen 4"/>
          <p:cNvSpPr/>
          <p:nvPr/>
        </p:nvSpPr>
        <p:spPr>
          <a:xfrm>
            <a:off x="665020" y="1308791"/>
            <a:ext cx="10823171" cy="4770537"/>
          </a:xfrm>
          <a:prstGeom prst="rect">
            <a:avLst/>
          </a:prstGeom>
        </p:spPr>
        <p:txBody>
          <a:bodyPr wrap="square">
            <a:spAutoFit/>
          </a:bodyPr>
          <a:lstStyle/>
          <a:p>
            <a:pPr algn="just"/>
            <a:r>
              <a:rPr lang="tr-TR" sz="2200" dirty="0">
                <a:latin typeface="Verdana" panose="020B0604030504040204" pitchFamily="34" charset="0"/>
                <a:ea typeface="Verdana" panose="020B0604030504040204" pitchFamily="34" charset="0"/>
                <a:cs typeface="Verdana" panose="020B0604030504040204" pitchFamily="34" charset="0"/>
              </a:rPr>
              <a:t>Gemi yükleme planının etkin ve emniyetli bir şekilde yapılabilmesini, yükletenlerce dolu konteynerlerin doğrulanmış brüt ağırlık bilgilerinin elde edilerek kıyı tesisine belirlenen zaman diliminde ulaştırılmasını ve bu süreçte meydana gelebilecek istenmeyen durumların önlenmesini temin etmek üzere; hat operatörleri ve/veya taşıyanlar tarafından konteyner işlemlerinin kapanış zamanları (</a:t>
            </a:r>
            <a:r>
              <a:rPr lang="tr-TR" sz="2200" dirty="0" err="1">
                <a:latin typeface="Verdana" panose="020B0604030504040204" pitchFamily="34" charset="0"/>
                <a:ea typeface="Verdana" panose="020B0604030504040204" pitchFamily="34" charset="0"/>
                <a:cs typeface="Verdana" panose="020B0604030504040204" pitchFamily="34" charset="0"/>
              </a:rPr>
              <a:t>cut</a:t>
            </a:r>
            <a:r>
              <a:rPr lang="tr-TR" sz="2200" dirty="0">
                <a:latin typeface="Verdana" panose="020B0604030504040204" pitchFamily="34" charset="0"/>
                <a:ea typeface="Verdana" panose="020B0604030504040204" pitchFamily="34" charset="0"/>
                <a:cs typeface="Verdana" panose="020B0604030504040204" pitchFamily="34" charset="0"/>
              </a:rPr>
              <a:t> </a:t>
            </a:r>
            <a:r>
              <a:rPr lang="tr-TR" sz="2200" dirty="0" err="1">
                <a:latin typeface="Verdana" panose="020B0604030504040204" pitchFamily="34" charset="0"/>
                <a:ea typeface="Verdana" panose="020B0604030504040204" pitchFamily="34" charset="0"/>
                <a:cs typeface="Verdana" panose="020B0604030504040204" pitchFamily="34" charset="0"/>
              </a:rPr>
              <a:t>off</a:t>
            </a:r>
            <a:r>
              <a:rPr lang="tr-TR" sz="2200" dirty="0">
                <a:latin typeface="Verdana" panose="020B0604030504040204" pitchFamily="34" charset="0"/>
                <a:ea typeface="Verdana" panose="020B0604030504040204" pitchFamily="34" charset="0"/>
                <a:cs typeface="Verdana" panose="020B0604030504040204" pitchFamily="34" charset="0"/>
              </a:rPr>
              <a:t> </a:t>
            </a:r>
            <a:r>
              <a:rPr lang="tr-TR" sz="2200" dirty="0" err="1">
                <a:latin typeface="Verdana" panose="020B0604030504040204" pitchFamily="34" charset="0"/>
                <a:ea typeface="Verdana" panose="020B0604030504040204" pitchFamily="34" charset="0"/>
                <a:cs typeface="Verdana" panose="020B0604030504040204" pitchFamily="34" charset="0"/>
              </a:rPr>
              <a:t>times</a:t>
            </a:r>
            <a:r>
              <a:rPr lang="tr-TR" sz="2200" dirty="0">
                <a:latin typeface="Verdana" panose="020B0604030504040204" pitchFamily="34" charset="0"/>
                <a:ea typeface="Verdana" panose="020B0604030504040204" pitchFamily="34" charset="0"/>
                <a:cs typeface="Verdana" panose="020B0604030504040204" pitchFamily="34" charset="0"/>
              </a:rPr>
              <a:t>) önceden ilgili taraflara bildirilir. Bu bildirimin formatı ve nasıl yapılacağı hususu ilgili taraflarca belirlenir. </a:t>
            </a:r>
            <a:r>
              <a:rPr lang="tr-TR" sz="2200" dirty="0" smtClean="0">
                <a:latin typeface="Verdana" panose="020B0604030504040204" pitchFamily="34" charset="0"/>
                <a:ea typeface="Verdana" panose="020B0604030504040204" pitchFamily="34" charset="0"/>
                <a:cs typeface="Verdana" panose="020B0604030504040204" pitchFamily="34" charset="0"/>
              </a:rPr>
              <a:t>                                                                                              </a:t>
            </a:r>
          </a:p>
          <a:p>
            <a:pPr algn="just"/>
            <a:r>
              <a:rPr lang="tr-TR" sz="2000" i="1" dirty="0" smtClean="0">
                <a:latin typeface="Verdana" panose="020B0604030504040204" pitchFamily="34" charset="0"/>
                <a:ea typeface="Verdana" panose="020B0604030504040204" pitchFamily="34" charset="0"/>
                <a:cs typeface="Verdana" panose="020B0604030504040204" pitchFamily="34" charset="0"/>
              </a:rPr>
              <a:t>                                                                                                   (</a:t>
            </a:r>
            <a:r>
              <a:rPr lang="tr-TR" sz="2000" i="1" dirty="0">
                <a:latin typeface="Verdana" panose="020B0604030504040204" pitchFamily="34" charset="0"/>
                <a:ea typeface="Verdana" panose="020B0604030504040204" pitchFamily="34" charset="0"/>
                <a:cs typeface="Verdana" panose="020B0604030504040204" pitchFamily="34" charset="0"/>
              </a:rPr>
              <a:t>madde </a:t>
            </a:r>
            <a:r>
              <a:rPr lang="tr-TR" sz="2000" i="1" dirty="0" smtClean="0">
                <a:latin typeface="Verdana" panose="020B0604030504040204" pitchFamily="34" charset="0"/>
                <a:ea typeface="Verdana" panose="020B0604030504040204" pitchFamily="34" charset="0"/>
                <a:cs typeface="Verdana" panose="020B0604030504040204" pitchFamily="34" charset="0"/>
              </a:rPr>
              <a:t>13.4)</a:t>
            </a:r>
          </a:p>
          <a:p>
            <a:endParaRPr lang="tr-TR" sz="1200" dirty="0">
              <a:latin typeface="Verdana" panose="020B0604030504040204" pitchFamily="34" charset="0"/>
              <a:ea typeface="Verdana" panose="020B0604030504040204" pitchFamily="34" charset="0"/>
              <a:cs typeface="Verdana" panose="020B0604030504040204" pitchFamily="34" charset="0"/>
            </a:endParaRPr>
          </a:p>
          <a:p>
            <a:pPr algn="just"/>
            <a:r>
              <a:rPr lang="tr-TR" sz="2200" dirty="0">
                <a:latin typeface="Verdana" panose="020B0604030504040204" pitchFamily="34" charset="0"/>
                <a:ea typeface="Verdana" panose="020B0604030504040204" pitchFamily="34" charset="0"/>
                <a:cs typeface="Verdana" panose="020B0604030504040204" pitchFamily="34" charset="0"/>
              </a:rPr>
              <a:t>Dolu konteynerin </a:t>
            </a:r>
            <a:r>
              <a:rPr lang="tr-TR" sz="2200" dirty="0" smtClean="0">
                <a:latin typeface="Verdana" panose="020B0604030504040204" pitchFamily="34" charset="0"/>
                <a:ea typeface="Verdana" panose="020B0604030504040204" pitchFamily="34" charset="0"/>
                <a:cs typeface="Verdana" panose="020B0604030504040204" pitchFamily="34" charset="0"/>
              </a:rPr>
              <a:t>DBA </a:t>
            </a:r>
            <a:r>
              <a:rPr lang="tr-TR" sz="2200" dirty="0">
                <a:latin typeface="Verdana" panose="020B0604030504040204" pitchFamily="34" charset="0"/>
                <a:ea typeface="Verdana" panose="020B0604030504040204" pitchFamily="34" charset="0"/>
                <a:cs typeface="Verdana" panose="020B0604030504040204" pitchFamily="34" charset="0"/>
              </a:rPr>
              <a:t>bilgisinin, ilgili taraflar arasında yanlış, hatalı, eksik bildiriminden veya bildirilmemesinden dolayı doğacak ticari kayıplar ilgili taraflar arasındaki sözleşme hükümlerine tabidir. </a:t>
            </a:r>
            <a:endParaRPr lang="tr-TR" sz="2200" dirty="0" smtClean="0">
              <a:latin typeface="Verdana" panose="020B0604030504040204" pitchFamily="34" charset="0"/>
              <a:ea typeface="Verdana" panose="020B0604030504040204" pitchFamily="34" charset="0"/>
              <a:cs typeface="Verdana" panose="020B0604030504040204" pitchFamily="34" charset="0"/>
            </a:endParaRPr>
          </a:p>
          <a:p>
            <a:pPr algn="just"/>
            <a:r>
              <a:rPr lang="tr-TR" sz="2400" i="1" dirty="0" smtClean="0">
                <a:latin typeface="Verdana" panose="020B0604030504040204" pitchFamily="34" charset="0"/>
                <a:ea typeface="Verdana" panose="020B0604030504040204" pitchFamily="34" charset="0"/>
                <a:cs typeface="Verdana" panose="020B0604030504040204" pitchFamily="34" charset="0"/>
              </a:rPr>
              <a:t>                                                                                  </a:t>
            </a:r>
            <a:r>
              <a:rPr lang="tr-TR" sz="2000" i="1" dirty="0" smtClean="0">
                <a:latin typeface="Verdana" panose="020B0604030504040204" pitchFamily="34" charset="0"/>
                <a:ea typeface="Verdana" panose="020B0604030504040204" pitchFamily="34" charset="0"/>
                <a:cs typeface="Verdana" panose="020B0604030504040204" pitchFamily="34" charset="0"/>
              </a:rPr>
              <a:t>(</a:t>
            </a:r>
            <a:r>
              <a:rPr lang="tr-TR" sz="2000" i="1" dirty="0">
                <a:latin typeface="Verdana" panose="020B0604030504040204" pitchFamily="34" charset="0"/>
                <a:ea typeface="Verdana" panose="020B0604030504040204" pitchFamily="34" charset="0"/>
                <a:cs typeface="Verdana" panose="020B0604030504040204" pitchFamily="34" charset="0"/>
              </a:rPr>
              <a:t>madde </a:t>
            </a:r>
            <a:r>
              <a:rPr lang="tr-TR" sz="2000" i="1" dirty="0" smtClean="0">
                <a:latin typeface="Verdana" panose="020B0604030504040204" pitchFamily="34" charset="0"/>
                <a:ea typeface="Verdana" panose="020B0604030504040204" pitchFamily="34" charset="0"/>
                <a:cs typeface="Verdana" panose="020B0604030504040204" pitchFamily="34" charset="0"/>
              </a:rPr>
              <a:t>13.5)</a:t>
            </a:r>
            <a:endParaRPr lang="tr-TR" sz="2000" dirty="0" smtClean="0">
              <a:latin typeface="Verdana" panose="020B0604030504040204" pitchFamily="34" charset="0"/>
              <a:ea typeface="Verdana" panose="020B0604030504040204" pitchFamily="34" charset="0"/>
              <a:cs typeface="Verdana" panose="020B0604030504040204" pitchFamily="34" charset="0"/>
            </a:endParaRPr>
          </a:p>
        </p:txBody>
      </p:sp>
      <p:grpSp>
        <p:nvGrpSpPr>
          <p:cNvPr id="9" name="Grup 8"/>
          <p:cNvGrpSpPr/>
          <p:nvPr/>
        </p:nvGrpSpPr>
        <p:grpSpPr>
          <a:xfrm>
            <a:off x="232757" y="180252"/>
            <a:ext cx="11720946" cy="775711"/>
            <a:chOff x="860" y="1423522"/>
            <a:chExt cx="2073080" cy="1815196"/>
          </a:xfrm>
        </p:grpSpPr>
        <p:sp>
          <p:nvSpPr>
            <p:cNvPr id="10" name="Yuvarlatılmış Dikdörtgen 9"/>
            <p:cNvSpPr/>
            <p:nvPr/>
          </p:nvSpPr>
          <p:spPr>
            <a:xfrm>
              <a:off x="860" y="1423522"/>
              <a:ext cx="2073080" cy="1815196"/>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1" name="Yuvarlatılmış Dikdörtgen 4"/>
            <p:cNvSpPr/>
            <p:nvPr/>
          </p:nvSpPr>
          <p:spPr>
            <a:xfrm>
              <a:off x="89471" y="1450007"/>
              <a:ext cx="1895858" cy="163797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a:r>
                <a:rPr lang="tr-TR" sz="3200" b="1" dirty="0" smtClean="0">
                  <a:latin typeface="Verdana" panose="020B0604030504040204" pitchFamily="34" charset="0"/>
                  <a:ea typeface="Verdana" panose="020B0604030504040204" pitchFamily="34" charset="0"/>
                  <a:cs typeface="Verdana" panose="020B0604030504040204" pitchFamily="34" charset="0"/>
                </a:rPr>
                <a:t>GENEL SORUMLULUKLAR </a:t>
              </a:r>
              <a:r>
                <a:rPr lang="tr-TR" sz="2200" b="1" i="1" dirty="0" smtClean="0">
                  <a:latin typeface="Verdana" panose="020B0604030504040204" pitchFamily="34" charset="0"/>
                  <a:ea typeface="Verdana" panose="020B0604030504040204" pitchFamily="34" charset="0"/>
                  <a:cs typeface="Verdana" panose="020B0604030504040204" pitchFamily="34" charset="0"/>
                </a:rPr>
                <a:t>(madde 13)</a:t>
              </a:r>
              <a:endParaRPr lang="tr-TR" sz="2200" b="1" i="1" dirty="0">
                <a:latin typeface="Verdana" panose="020B0604030504040204" pitchFamily="34" charset="0"/>
                <a:ea typeface="Verdana" panose="020B0604030504040204" pitchFamily="34" charset="0"/>
                <a:cs typeface="Verdana" panose="020B0604030504040204" pitchFamily="34" charset="0"/>
              </a:endParaRPr>
            </a:p>
          </p:txBody>
        </p:sp>
      </p:grpSp>
    </p:spTree>
    <p:extLst>
      <p:ext uri="{BB962C8B-B14F-4D97-AF65-F5344CB8AC3E}">
        <p14:creationId xmlns:p14="http://schemas.microsoft.com/office/powerpoint/2010/main" val="217615313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Diyagram 8"/>
          <p:cNvGraphicFramePr/>
          <p:nvPr>
            <p:extLst>
              <p:ext uri="{D42A27DB-BD31-4B8C-83A1-F6EECF244321}">
                <p14:modId xmlns:p14="http://schemas.microsoft.com/office/powerpoint/2010/main" val="459232521"/>
              </p:ext>
            </p:extLst>
          </p:nvPr>
        </p:nvGraphicFramePr>
        <p:xfrm>
          <a:off x="415635" y="1113905"/>
          <a:ext cx="11388438" cy="49783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10" name="Grup 9"/>
          <p:cNvGrpSpPr/>
          <p:nvPr/>
        </p:nvGrpSpPr>
        <p:grpSpPr>
          <a:xfrm>
            <a:off x="166255" y="169862"/>
            <a:ext cx="11870574" cy="765320"/>
            <a:chOff x="860" y="1345154"/>
            <a:chExt cx="2073080" cy="1815196"/>
          </a:xfrm>
        </p:grpSpPr>
        <p:sp>
          <p:nvSpPr>
            <p:cNvPr id="11" name="Yuvarlatılmış Dikdörtgen 10"/>
            <p:cNvSpPr/>
            <p:nvPr/>
          </p:nvSpPr>
          <p:spPr>
            <a:xfrm>
              <a:off x="860" y="1345154"/>
              <a:ext cx="2073080" cy="1815196"/>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2" name="Yuvarlatılmış Dikdörtgen 4"/>
            <p:cNvSpPr/>
            <p:nvPr/>
          </p:nvSpPr>
          <p:spPr>
            <a:xfrm>
              <a:off x="89471" y="1450007"/>
              <a:ext cx="1895858" cy="163797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a:r>
                <a:rPr lang="tr-TR" sz="3200" b="1" dirty="0" smtClean="0">
                  <a:latin typeface="Verdana" panose="020B0604030504040204" pitchFamily="34" charset="0"/>
                  <a:ea typeface="Verdana" panose="020B0604030504040204" pitchFamily="34" charset="0"/>
                  <a:cs typeface="Verdana" panose="020B0604030504040204" pitchFamily="34" charset="0"/>
                </a:rPr>
                <a:t>YÜKLETENİN SORUMLULUKLARI </a:t>
              </a:r>
              <a:r>
                <a:rPr lang="tr-TR" sz="2200" b="1" i="1" dirty="0" smtClean="0">
                  <a:latin typeface="Verdana" panose="020B0604030504040204" pitchFamily="34" charset="0"/>
                  <a:ea typeface="Verdana" panose="020B0604030504040204" pitchFamily="34" charset="0"/>
                  <a:cs typeface="Verdana" panose="020B0604030504040204" pitchFamily="34" charset="0"/>
                </a:rPr>
                <a:t>(madde 14)</a:t>
              </a:r>
              <a:endParaRPr lang="tr-TR" sz="2200" b="1" i="1" dirty="0">
                <a:latin typeface="Verdana" panose="020B0604030504040204" pitchFamily="34" charset="0"/>
                <a:ea typeface="Verdana" panose="020B0604030504040204" pitchFamily="34" charset="0"/>
                <a:cs typeface="Verdana" panose="020B0604030504040204" pitchFamily="34" charset="0"/>
              </a:endParaRPr>
            </a:p>
          </p:txBody>
        </p:sp>
      </p:grpSp>
      <p:sp>
        <p:nvSpPr>
          <p:cNvPr id="2" name="Slayt Numarası Yer Tutucusu 1"/>
          <p:cNvSpPr>
            <a:spLocks noGrp="1"/>
          </p:cNvSpPr>
          <p:nvPr>
            <p:ph type="sldNum" sz="quarter" idx="12"/>
          </p:nvPr>
        </p:nvSpPr>
        <p:spPr>
          <a:xfrm>
            <a:off x="9184026" y="6356350"/>
            <a:ext cx="2743200" cy="365125"/>
          </a:xfrm>
        </p:spPr>
        <p:txBody>
          <a:bodyPr/>
          <a:lstStyle/>
          <a:p>
            <a:fld id="{F3AC640D-BA70-4E29-8800-8AD267750801}" type="slidenum">
              <a:rPr lang="tr-TR" smtClean="0">
                <a:latin typeface="Verdana" panose="020B0604030504040204" pitchFamily="34" charset="0"/>
                <a:ea typeface="Verdana" panose="020B0604030504040204" pitchFamily="34" charset="0"/>
                <a:cs typeface="Verdana" panose="020B0604030504040204" pitchFamily="34" charset="0"/>
              </a:rPr>
              <a:t>39</a:t>
            </a:fld>
            <a:endParaRPr lang="tr-TR"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0264636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kdörtgen 7"/>
          <p:cNvSpPr/>
          <p:nvPr/>
        </p:nvSpPr>
        <p:spPr>
          <a:xfrm>
            <a:off x="0" y="0"/>
            <a:ext cx="12192000" cy="1754326"/>
          </a:xfrm>
          <a:prstGeom prst="rect">
            <a:avLst/>
          </a:prstGeom>
          <a:solidFill>
            <a:schemeClr val="bg1">
              <a:lumMod val="85000"/>
            </a:schemeClr>
          </a:solidFill>
        </p:spPr>
        <p:txBody>
          <a:bodyPr wrap="square">
            <a:spAutoFit/>
          </a:bodyPr>
          <a:lstStyle/>
          <a:p>
            <a:pPr algn="ctr"/>
            <a:endParaRPr lang="tr-TR" dirty="0" smtClean="0">
              <a:latin typeface="Verdana" panose="020B0604030504040204" pitchFamily="34" charset="0"/>
              <a:ea typeface="Verdana" panose="020B0604030504040204" pitchFamily="34" charset="0"/>
              <a:cs typeface="Verdana" panose="020B0604030504040204" pitchFamily="34" charset="0"/>
            </a:endParaRPr>
          </a:p>
          <a:p>
            <a:pPr algn="ctr"/>
            <a:r>
              <a:rPr lang="tr-TR" dirty="0" smtClean="0">
                <a:latin typeface="Verdana" panose="020B0604030504040204" pitchFamily="34" charset="0"/>
                <a:ea typeface="Verdana" panose="020B0604030504040204" pitchFamily="34" charset="0"/>
                <a:cs typeface="Verdana" panose="020B0604030504040204" pitchFamily="34" charset="0"/>
              </a:rPr>
              <a:t>MSC NAPOLI ,  Ocak 2007,  İngiliz Kanalı</a:t>
            </a:r>
          </a:p>
          <a:p>
            <a:endParaRPr lang="tr-TR" dirty="0">
              <a:latin typeface="Verdana" panose="020B0604030504040204" pitchFamily="34" charset="0"/>
              <a:ea typeface="Verdana" panose="020B0604030504040204" pitchFamily="34" charset="0"/>
              <a:cs typeface="Verdana" panose="020B0604030504040204" pitchFamily="34" charset="0"/>
            </a:endParaRPr>
          </a:p>
          <a:p>
            <a:pPr algn="ctr"/>
            <a:r>
              <a:rPr lang="tr-TR" dirty="0" smtClean="0">
                <a:latin typeface="Verdana" panose="020B0604030504040204" pitchFamily="34" charset="0"/>
                <a:ea typeface="Verdana" panose="020B0604030504040204" pitchFamily="34" charset="0"/>
                <a:cs typeface="Verdana" panose="020B0604030504040204" pitchFamily="34" charset="0"/>
              </a:rPr>
              <a:t>Güvertede </a:t>
            </a:r>
            <a:r>
              <a:rPr lang="en-US" dirty="0" smtClean="0">
                <a:latin typeface="Verdana" panose="020B0604030504040204" pitchFamily="34" charset="0"/>
                <a:ea typeface="Verdana" panose="020B0604030504040204" pitchFamily="34" charset="0"/>
                <a:cs typeface="Verdana" panose="020B0604030504040204" pitchFamily="34" charset="0"/>
              </a:rPr>
              <a:t>660 </a:t>
            </a:r>
            <a:r>
              <a:rPr lang="tr-TR" dirty="0" smtClean="0">
                <a:latin typeface="Verdana" panose="020B0604030504040204" pitchFamily="34" charset="0"/>
                <a:ea typeface="Verdana" panose="020B0604030504040204" pitchFamily="34" charset="0"/>
                <a:cs typeface="Verdana" panose="020B0604030504040204" pitchFamily="34" charset="0"/>
              </a:rPr>
              <a:t>konteyner kuru bulundu.</a:t>
            </a:r>
            <a:r>
              <a:rPr lang="en-US" dirty="0" smtClean="0">
                <a:latin typeface="Verdana" panose="020B0604030504040204" pitchFamily="34" charset="0"/>
                <a:ea typeface="Verdana" panose="020B0604030504040204" pitchFamily="34" charset="0"/>
                <a:cs typeface="Verdana" panose="020B0604030504040204" pitchFamily="34" charset="0"/>
              </a:rPr>
              <a:t> </a:t>
            </a:r>
            <a:r>
              <a:rPr lang="tr-TR" dirty="0" smtClean="0">
                <a:latin typeface="Verdana" panose="020B0604030504040204" pitchFamily="34" charset="0"/>
                <a:ea typeface="Verdana" panose="020B0604030504040204" pitchFamily="34" charset="0"/>
                <a:cs typeface="Verdana" panose="020B0604030504040204" pitchFamily="34" charset="0"/>
              </a:rPr>
              <a:t> Bunların 1</a:t>
            </a:r>
            <a:r>
              <a:rPr lang="en-US" dirty="0" smtClean="0">
                <a:latin typeface="Verdana" panose="020B0604030504040204" pitchFamily="34" charset="0"/>
                <a:ea typeface="Verdana" panose="020B0604030504040204" pitchFamily="34" charset="0"/>
                <a:cs typeface="Verdana" panose="020B0604030504040204" pitchFamily="34" charset="0"/>
              </a:rPr>
              <a:t>37 </a:t>
            </a:r>
            <a:r>
              <a:rPr lang="tr-TR" dirty="0" smtClean="0">
                <a:latin typeface="Verdana" panose="020B0604030504040204" pitchFamily="34" charset="0"/>
                <a:ea typeface="Verdana" panose="020B0604030504040204" pitchFamily="34" charset="0"/>
                <a:cs typeface="Verdana" panose="020B0604030504040204" pitchFamily="34" charset="0"/>
              </a:rPr>
              <a:t>tanesi </a:t>
            </a:r>
            <a:r>
              <a:rPr lang="en-US" dirty="0" smtClean="0">
                <a:latin typeface="Verdana" panose="020B0604030504040204" pitchFamily="34" charset="0"/>
                <a:ea typeface="Verdana" panose="020B0604030504040204" pitchFamily="34" charset="0"/>
                <a:cs typeface="Verdana" panose="020B0604030504040204" pitchFamily="34" charset="0"/>
              </a:rPr>
              <a:t>(</a:t>
            </a:r>
            <a:r>
              <a:rPr lang="tr-TR" dirty="0" smtClean="0">
                <a:latin typeface="Verdana" panose="020B0604030504040204" pitchFamily="34" charset="0"/>
                <a:ea typeface="Verdana" panose="020B0604030504040204" pitchFamily="34" charset="0"/>
                <a:cs typeface="Verdana" panose="020B0604030504040204" pitchFamily="34" charset="0"/>
              </a:rPr>
              <a:t>yaklaşık </a:t>
            </a:r>
            <a:r>
              <a:rPr lang="en-US" dirty="0" smtClean="0">
                <a:latin typeface="Verdana" panose="020B0604030504040204" pitchFamily="34" charset="0"/>
                <a:ea typeface="Verdana" panose="020B0604030504040204" pitchFamily="34" charset="0"/>
                <a:cs typeface="Verdana" panose="020B0604030504040204" pitchFamily="34" charset="0"/>
              </a:rPr>
              <a:t>%</a:t>
            </a:r>
            <a:r>
              <a:rPr lang="tr-TR" dirty="0" smtClean="0">
                <a:latin typeface="Verdana" panose="020B0604030504040204" pitchFamily="34" charset="0"/>
                <a:ea typeface="Verdana" panose="020B0604030504040204" pitchFamily="34" charset="0"/>
                <a:cs typeface="Verdana" panose="020B0604030504040204" pitchFamily="34" charset="0"/>
              </a:rPr>
              <a:t> 20 si</a:t>
            </a:r>
            <a:r>
              <a:rPr lang="en-US" dirty="0" smtClean="0">
                <a:latin typeface="Verdana" panose="020B0604030504040204" pitchFamily="34" charset="0"/>
                <a:ea typeface="Verdana" panose="020B0604030504040204" pitchFamily="34" charset="0"/>
                <a:cs typeface="Verdana" panose="020B0604030504040204" pitchFamily="34" charset="0"/>
              </a:rPr>
              <a:t>) shipper</a:t>
            </a:r>
            <a:r>
              <a:rPr lang="tr-TR" dirty="0" smtClean="0">
                <a:latin typeface="Verdana" panose="020B0604030504040204" pitchFamily="34" charset="0"/>
                <a:ea typeface="Verdana" panose="020B0604030504040204" pitchFamily="34" charset="0"/>
                <a:cs typeface="Verdana" panose="020B0604030504040204" pitchFamily="34" charset="0"/>
              </a:rPr>
              <a:t> tarafından deklere edilen ağırlıktan 3 ton daha ağır.  </a:t>
            </a:r>
            <a:r>
              <a:rPr lang="tr-TR" b="1" dirty="0" smtClean="0">
                <a:latin typeface="Verdana" panose="020B0604030504040204" pitchFamily="34" charset="0"/>
                <a:ea typeface="Verdana" panose="020B0604030504040204" pitchFamily="34" charset="0"/>
                <a:cs typeface="Verdana" panose="020B0604030504040204" pitchFamily="34" charset="0"/>
              </a:rPr>
              <a:t>Tespit edilen en büyük ağırlık farkı ise 20 ton</a:t>
            </a:r>
            <a:r>
              <a:rPr lang="tr-TR" b="1" dirty="0">
                <a:latin typeface="Verdana" panose="020B0604030504040204" pitchFamily="34" charset="0"/>
                <a:ea typeface="Verdana" panose="020B0604030504040204" pitchFamily="34" charset="0"/>
                <a:cs typeface="Verdana" panose="020B0604030504040204" pitchFamily="34" charset="0"/>
              </a:rPr>
              <a:t> !</a:t>
            </a:r>
            <a:endParaRPr lang="tr-TR" b="1" dirty="0" smtClean="0">
              <a:latin typeface="Verdana" panose="020B0604030504040204" pitchFamily="34" charset="0"/>
              <a:ea typeface="Verdana" panose="020B0604030504040204" pitchFamily="34" charset="0"/>
              <a:cs typeface="Verdana" panose="020B0604030504040204" pitchFamily="34" charset="0"/>
            </a:endParaRPr>
          </a:p>
          <a:p>
            <a:pPr algn="ctr"/>
            <a:r>
              <a:rPr lang="en-US" b="1" dirty="0" smtClean="0">
                <a:latin typeface="Verdana" panose="020B0604030504040204" pitchFamily="34" charset="0"/>
                <a:ea typeface="Verdana" panose="020B0604030504040204" pitchFamily="34" charset="0"/>
                <a:cs typeface="Verdana" panose="020B0604030504040204" pitchFamily="34" charset="0"/>
              </a:rPr>
              <a:t> </a:t>
            </a:r>
            <a:endParaRPr lang="tr-TR" b="1" dirty="0">
              <a:latin typeface="Verdana" panose="020B0604030504040204" pitchFamily="34" charset="0"/>
              <a:ea typeface="Verdana" panose="020B0604030504040204" pitchFamily="34" charset="0"/>
              <a:cs typeface="Verdana" panose="020B0604030504040204" pitchFamily="34" charset="0"/>
            </a:endParaRPr>
          </a:p>
        </p:txBody>
      </p:sp>
      <p:pic>
        <p:nvPicPr>
          <p:cNvPr id="16" name="Resim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90852" y="1993760"/>
            <a:ext cx="6301148" cy="3958143"/>
          </a:xfrm>
          <a:prstGeom prst="rect">
            <a:avLst/>
          </a:prstGeom>
        </p:spPr>
      </p:pic>
      <p:pic>
        <p:nvPicPr>
          <p:cNvPr id="17" name="Resim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1993761"/>
            <a:ext cx="5818909" cy="3958143"/>
          </a:xfrm>
          <a:prstGeom prst="rect">
            <a:avLst/>
          </a:prstGeom>
        </p:spPr>
      </p:pic>
      <p:sp>
        <p:nvSpPr>
          <p:cNvPr id="5" name="Slayt Numarası Yer Tutucusu 4"/>
          <p:cNvSpPr>
            <a:spLocks noGrp="1"/>
          </p:cNvSpPr>
          <p:nvPr>
            <p:ph type="sldNum" sz="quarter" idx="12"/>
          </p:nvPr>
        </p:nvSpPr>
        <p:spPr>
          <a:xfrm>
            <a:off x="10656916" y="6350924"/>
            <a:ext cx="1301306" cy="370551"/>
          </a:xfrm>
        </p:spPr>
        <p:txBody>
          <a:bodyPr/>
          <a:lstStyle/>
          <a:p>
            <a:r>
              <a:rPr lang="tr-TR" dirty="0">
                <a:latin typeface="Verdana" panose="020B0604030504040204" pitchFamily="34" charset="0"/>
                <a:ea typeface="Verdana" panose="020B0604030504040204" pitchFamily="34" charset="0"/>
                <a:cs typeface="Verdana" panose="020B0604030504040204" pitchFamily="34" charset="0"/>
              </a:rPr>
              <a:t>4</a:t>
            </a:r>
          </a:p>
        </p:txBody>
      </p:sp>
    </p:spTree>
    <p:extLst>
      <p:ext uri="{BB962C8B-B14F-4D97-AF65-F5344CB8AC3E}">
        <p14:creationId xmlns:p14="http://schemas.microsoft.com/office/powerpoint/2010/main" val="416387342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Diyagram 8"/>
          <p:cNvGraphicFramePr/>
          <p:nvPr>
            <p:extLst>
              <p:ext uri="{D42A27DB-BD31-4B8C-83A1-F6EECF244321}">
                <p14:modId xmlns:p14="http://schemas.microsoft.com/office/powerpoint/2010/main" val="975220001"/>
              </p:ext>
            </p:extLst>
          </p:nvPr>
        </p:nvGraphicFramePr>
        <p:xfrm>
          <a:off x="415635" y="1197033"/>
          <a:ext cx="11388438" cy="52203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Slayt Numarası Yer Tutucusu 1"/>
          <p:cNvSpPr>
            <a:spLocks noGrp="1"/>
          </p:cNvSpPr>
          <p:nvPr>
            <p:ph type="sldNum" sz="quarter" idx="12"/>
          </p:nvPr>
        </p:nvSpPr>
        <p:spPr>
          <a:xfrm>
            <a:off x="9184026" y="6356350"/>
            <a:ext cx="2743200" cy="365125"/>
          </a:xfrm>
        </p:spPr>
        <p:txBody>
          <a:bodyPr/>
          <a:lstStyle/>
          <a:p>
            <a:fld id="{F3AC640D-BA70-4E29-8800-8AD267750801}" type="slidenum">
              <a:rPr lang="tr-TR" smtClean="0">
                <a:latin typeface="Verdana" panose="020B0604030504040204" pitchFamily="34" charset="0"/>
                <a:ea typeface="Verdana" panose="020B0604030504040204" pitchFamily="34" charset="0"/>
                <a:cs typeface="Verdana" panose="020B0604030504040204" pitchFamily="34" charset="0"/>
              </a:rPr>
              <a:t>40</a:t>
            </a:fld>
            <a:endParaRPr lang="tr-TR" dirty="0">
              <a:latin typeface="Verdana" panose="020B0604030504040204" pitchFamily="34" charset="0"/>
              <a:ea typeface="Verdana" panose="020B0604030504040204" pitchFamily="34" charset="0"/>
              <a:cs typeface="Verdana" panose="020B0604030504040204" pitchFamily="34" charset="0"/>
            </a:endParaRPr>
          </a:p>
        </p:txBody>
      </p:sp>
      <p:grpSp>
        <p:nvGrpSpPr>
          <p:cNvPr id="7" name="Grup 6"/>
          <p:cNvGrpSpPr/>
          <p:nvPr/>
        </p:nvGrpSpPr>
        <p:grpSpPr>
          <a:xfrm>
            <a:off x="166255" y="169862"/>
            <a:ext cx="11870574" cy="765320"/>
            <a:chOff x="860" y="1345154"/>
            <a:chExt cx="2073080" cy="1815196"/>
          </a:xfrm>
        </p:grpSpPr>
        <p:sp>
          <p:nvSpPr>
            <p:cNvPr id="8" name="Yuvarlatılmış Dikdörtgen 7"/>
            <p:cNvSpPr/>
            <p:nvPr/>
          </p:nvSpPr>
          <p:spPr>
            <a:xfrm>
              <a:off x="860" y="1345154"/>
              <a:ext cx="2073080" cy="1815196"/>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3" name="Yuvarlatılmış Dikdörtgen 4"/>
            <p:cNvSpPr/>
            <p:nvPr/>
          </p:nvSpPr>
          <p:spPr>
            <a:xfrm>
              <a:off x="89471" y="1450007"/>
              <a:ext cx="1895858" cy="163797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a:r>
                <a:rPr lang="tr-TR" sz="3200" b="1" dirty="0" smtClean="0">
                  <a:latin typeface="Verdana" panose="020B0604030504040204" pitchFamily="34" charset="0"/>
                  <a:ea typeface="Verdana" panose="020B0604030504040204" pitchFamily="34" charset="0"/>
                  <a:cs typeface="Verdana" panose="020B0604030504040204" pitchFamily="34" charset="0"/>
                </a:rPr>
                <a:t>YÜKLETENİN SORUMLULUKLARI </a:t>
              </a:r>
              <a:r>
                <a:rPr lang="tr-TR" sz="2200" b="1" i="1" dirty="0" smtClean="0">
                  <a:latin typeface="Verdana" panose="020B0604030504040204" pitchFamily="34" charset="0"/>
                  <a:ea typeface="Verdana" panose="020B0604030504040204" pitchFamily="34" charset="0"/>
                  <a:cs typeface="Verdana" panose="020B0604030504040204" pitchFamily="34" charset="0"/>
                </a:rPr>
                <a:t>(madde 14)</a:t>
              </a:r>
              <a:endParaRPr lang="tr-TR" sz="2200" b="1" i="1" dirty="0">
                <a:latin typeface="Verdana" panose="020B0604030504040204" pitchFamily="34" charset="0"/>
                <a:ea typeface="Verdana" panose="020B0604030504040204" pitchFamily="34" charset="0"/>
                <a:cs typeface="Verdana" panose="020B0604030504040204" pitchFamily="34" charset="0"/>
              </a:endParaRPr>
            </a:p>
          </p:txBody>
        </p:sp>
      </p:grpSp>
    </p:spTree>
    <p:extLst>
      <p:ext uri="{BB962C8B-B14F-4D97-AF65-F5344CB8AC3E}">
        <p14:creationId xmlns:p14="http://schemas.microsoft.com/office/powerpoint/2010/main" val="427389542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Diyagram 8"/>
          <p:cNvGraphicFramePr/>
          <p:nvPr>
            <p:extLst>
              <p:ext uri="{D42A27DB-BD31-4B8C-83A1-F6EECF244321}">
                <p14:modId xmlns:p14="http://schemas.microsoft.com/office/powerpoint/2010/main" val="2387256118"/>
              </p:ext>
            </p:extLst>
          </p:nvPr>
        </p:nvGraphicFramePr>
        <p:xfrm>
          <a:off x="432260" y="1230284"/>
          <a:ext cx="11388438" cy="515389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10" name="Grup 9"/>
          <p:cNvGrpSpPr/>
          <p:nvPr/>
        </p:nvGrpSpPr>
        <p:grpSpPr>
          <a:xfrm>
            <a:off x="166255" y="169862"/>
            <a:ext cx="11870574" cy="765320"/>
            <a:chOff x="860" y="1345154"/>
            <a:chExt cx="2073080" cy="1815196"/>
          </a:xfrm>
        </p:grpSpPr>
        <p:sp>
          <p:nvSpPr>
            <p:cNvPr id="11" name="Yuvarlatılmış Dikdörtgen 10"/>
            <p:cNvSpPr/>
            <p:nvPr/>
          </p:nvSpPr>
          <p:spPr>
            <a:xfrm>
              <a:off x="860" y="1345154"/>
              <a:ext cx="2073080" cy="1815196"/>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2" name="Yuvarlatılmış Dikdörtgen 4"/>
            <p:cNvSpPr/>
            <p:nvPr/>
          </p:nvSpPr>
          <p:spPr>
            <a:xfrm>
              <a:off x="89471" y="1450007"/>
              <a:ext cx="1895858" cy="163797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a:r>
                <a:rPr lang="tr-TR" sz="3200" b="1" dirty="0" smtClean="0">
                  <a:latin typeface="Verdana" panose="020B0604030504040204" pitchFamily="34" charset="0"/>
                  <a:ea typeface="Verdana" panose="020B0604030504040204" pitchFamily="34" charset="0"/>
                  <a:cs typeface="Verdana" panose="020B0604030504040204" pitchFamily="34" charset="0"/>
                </a:rPr>
                <a:t>KIYI TESİSİNİN SORUMLULUKLARI </a:t>
              </a:r>
              <a:r>
                <a:rPr lang="tr-TR" sz="2200" b="1" i="1" dirty="0" smtClean="0">
                  <a:latin typeface="Verdana" panose="020B0604030504040204" pitchFamily="34" charset="0"/>
                  <a:ea typeface="Verdana" panose="020B0604030504040204" pitchFamily="34" charset="0"/>
                  <a:cs typeface="Verdana" panose="020B0604030504040204" pitchFamily="34" charset="0"/>
                </a:rPr>
                <a:t>(madde 15)</a:t>
              </a:r>
              <a:endParaRPr lang="tr-TR" sz="2200" b="1" i="1" dirty="0">
                <a:latin typeface="Verdana" panose="020B0604030504040204" pitchFamily="34" charset="0"/>
                <a:ea typeface="Verdana" panose="020B0604030504040204" pitchFamily="34" charset="0"/>
                <a:cs typeface="Verdana" panose="020B0604030504040204" pitchFamily="34" charset="0"/>
              </a:endParaRPr>
            </a:p>
          </p:txBody>
        </p:sp>
      </p:grpSp>
      <p:sp>
        <p:nvSpPr>
          <p:cNvPr id="2" name="Slayt Numarası Yer Tutucusu 1"/>
          <p:cNvSpPr>
            <a:spLocks noGrp="1"/>
          </p:cNvSpPr>
          <p:nvPr>
            <p:ph type="sldNum" sz="quarter" idx="12"/>
          </p:nvPr>
        </p:nvSpPr>
        <p:spPr>
          <a:xfrm>
            <a:off x="9184026" y="6356350"/>
            <a:ext cx="2743200" cy="365125"/>
          </a:xfrm>
        </p:spPr>
        <p:txBody>
          <a:bodyPr/>
          <a:lstStyle/>
          <a:p>
            <a:fld id="{F3AC640D-BA70-4E29-8800-8AD267750801}" type="slidenum">
              <a:rPr lang="tr-TR" smtClean="0">
                <a:latin typeface="Verdana" panose="020B0604030504040204" pitchFamily="34" charset="0"/>
                <a:ea typeface="Verdana" panose="020B0604030504040204" pitchFamily="34" charset="0"/>
                <a:cs typeface="Verdana" panose="020B0604030504040204" pitchFamily="34" charset="0"/>
              </a:rPr>
              <a:t>41</a:t>
            </a:fld>
            <a:endParaRPr lang="tr-TR"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79475565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Diyagram 8"/>
          <p:cNvGraphicFramePr/>
          <p:nvPr>
            <p:extLst>
              <p:ext uri="{D42A27DB-BD31-4B8C-83A1-F6EECF244321}">
                <p14:modId xmlns:p14="http://schemas.microsoft.com/office/powerpoint/2010/main" val="3700717574"/>
              </p:ext>
            </p:extLst>
          </p:nvPr>
        </p:nvGraphicFramePr>
        <p:xfrm>
          <a:off x="415635" y="1113905"/>
          <a:ext cx="11388438" cy="49783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Slayt Numarası Yer Tutucusu 1"/>
          <p:cNvSpPr>
            <a:spLocks noGrp="1"/>
          </p:cNvSpPr>
          <p:nvPr>
            <p:ph type="sldNum" sz="quarter" idx="12"/>
          </p:nvPr>
        </p:nvSpPr>
        <p:spPr>
          <a:xfrm>
            <a:off x="9184026" y="6356350"/>
            <a:ext cx="2743200" cy="365125"/>
          </a:xfrm>
        </p:spPr>
        <p:txBody>
          <a:bodyPr/>
          <a:lstStyle/>
          <a:p>
            <a:fld id="{F3AC640D-BA70-4E29-8800-8AD267750801}" type="slidenum">
              <a:rPr lang="tr-TR" smtClean="0">
                <a:latin typeface="Verdana" panose="020B0604030504040204" pitchFamily="34" charset="0"/>
                <a:ea typeface="Verdana" panose="020B0604030504040204" pitchFamily="34" charset="0"/>
                <a:cs typeface="Verdana" panose="020B0604030504040204" pitchFamily="34" charset="0"/>
              </a:rPr>
              <a:t>42</a:t>
            </a:fld>
            <a:endParaRPr lang="tr-TR" dirty="0">
              <a:latin typeface="Verdana" panose="020B0604030504040204" pitchFamily="34" charset="0"/>
              <a:ea typeface="Verdana" panose="020B0604030504040204" pitchFamily="34" charset="0"/>
              <a:cs typeface="Verdana" panose="020B0604030504040204" pitchFamily="34" charset="0"/>
            </a:endParaRPr>
          </a:p>
        </p:txBody>
      </p:sp>
      <p:grpSp>
        <p:nvGrpSpPr>
          <p:cNvPr id="7" name="Grup 6"/>
          <p:cNvGrpSpPr/>
          <p:nvPr/>
        </p:nvGrpSpPr>
        <p:grpSpPr>
          <a:xfrm>
            <a:off x="166255" y="169862"/>
            <a:ext cx="11870574" cy="765320"/>
            <a:chOff x="860" y="1345154"/>
            <a:chExt cx="2073080" cy="1815196"/>
          </a:xfrm>
        </p:grpSpPr>
        <p:sp>
          <p:nvSpPr>
            <p:cNvPr id="8" name="Yuvarlatılmış Dikdörtgen 7"/>
            <p:cNvSpPr/>
            <p:nvPr/>
          </p:nvSpPr>
          <p:spPr>
            <a:xfrm>
              <a:off x="860" y="1345154"/>
              <a:ext cx="2073080" cy="1815196"/>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3" name="Yuvarlatılmış Dikdörtgen 4"/>
            <p:cNvSpPr/>
            <p:nvPr/>
          </p:nvSpPr>
          <p:spPr>
            <a:xfrm>
              <a:off x="89471" y="1450007"/>
              <a:ext cx="1895858" cy="163797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a:r>
                <a:rPr lang="tr-TR" sz="3200" b="1" dirty="0" smtClean="0">
                  <a:latin typeface="Verdana" panose="020B0604030504040204" pitchFamily="34" charset="0"/>
                  <a:ea typeface="Verdana" panose="020B0604030504040204" pitchFamily="34" charset="0"/>
                  <a:cs typeface="Verdana" panose="020B0604030504040204" pitchFamily="34" charset="0"/>
                </a:rPr>
                <a:t>KIYI TESİSİNİN SORUMLULUKLARI </a:t>
              </a:r>
              <a:r>
                <a:rPr lang="tr-TR" sz="2200" b="1" i="1" dirty="0" smtClean="0">
                  <a:latin typeface="Verdana" panose="020B0604030504040204" pitchFamily="34" charset="0"/>
                  <a:ea typeface="Verdana" panose="020B0604030504040204" pitchFamily="34" charset="0"/>
                  <a:cs typeface="Verdana" panose="020B0604030504040204" pitchFamily="34" charset="0"/>
                </a:rPr>
                <a:t>(madde 15)</a:t>
              </a:r>
              <a:endParaRPr lang="tr-TR" sz="2200" b="1" i="1" dirty="0">
                <a:latin typeface="Verdana" panose="020B0604030504040204" pitchFamily="34" charset="0"/>
                <a:ea typeface="Verdana" panose="020B0604030504040204" pitchFamily="34" charset="0"/>
                <a:cs typeface="Verdana" panose="020B0604030504040204" pitchFamily="34" charset="0"/>
              </a:endParaRPr>
            </a:p>
          </p:txBody>
        </p:sp>
      </p:grpSp>
    </p:spTree>
    <p:extLst>
      <p:ext uri="{BB962C8B-B14F-4D97-AF65-F5344CB8AC3E}">
        <p14:creationId xmlns:p14="http://schemas.microsoft.com/office/powerpoint/2010/main" val="167060554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Diyagram 8"/>
          <p:cNvGraphicFramePr/>
          <p:nvPr>
            <p:extLst>
              <p:ext uri="{D42A27DB-BD31-4B8C-83A1-F6EECF244321}">
                <p14:modId xmlns:p14="http://schemas.microsoft.com/office/powerpoint/2010/main" val="2053014222"/>
              </p:ext>
            </p:extLst>
          </p:nvPr>
        </p:nvGraphicFramePr>
        <p:xfrm>
          <a:off x="288099" y="1213657"/>
          <a:ext cx="11497612" cy="49697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Slayt Numarası Yer Tutucusu 1"/>
          <p:cNvSpPr>
            <a:spLocks noGrp="1"/>
          </p:cNvSpPr>
          <p:nvPr>
            <p:ph type="sldNum" sz="quarter" idx="12"/>
          </p:nvPr>
        </p:nvSpPr>
        <p:spPr>
          <a:xfrm>
            <a:off x="9230520" y="6356350"/>
            <a:ext cx="2743200" cy="365125"/>
          </a:xfrm>
        </p:spPr>
        <p:txBody>
          <a:bodyPr/>
          <a:lstStyle/>
          <a:p>
            <a:fld id="{F3AC640D-BA70-4E29-8800-8AD267750801}" type="slidenum">
              <a:rPr lang="tr-TR" smtClean="0">
                <a:latin typeface="Verdana" panose="020B0604030504040204" pitchFamily="34" charset="0"/>
                <a:ea typeface="Verdana" panose="020B0604030504040204" pitchFamily="34" charset="0"/>
                <a:cs typeface="Verdana" panose="020B0604030504040204" pitchFamily="34" charset="0"/>
              </a:rPr>
              <a:t>43</a:t>
            </a:fld>
            <a:endParaRPr lang="tr-TR" dirty="0">
              <a:latin typeface="Verdana" panose="020B0604030504040204" pitchFamily="34" charset="0"/>
              <a:ea typeface="Verdana" panose="020B0604030504040204" pitchFamily="34" charset="0"/>
              <a:cs typeface="Verdana" panose="020B0604030504040204" pitchFamily="34" charset="0"/>
            </a:endParaRPr>
          </a:p>
        </p:txBody>
      </p:sp>
      <p:grpSp>
        <p:nvGrpSpPr>
          <p:cNvPr id="16" name="Grup 15"/>
          <p:cNvGrpSpPr/>
          <p:nvPr/>
        </p:nvGrpSpPr>
        <p:grpSpPr>
          <a:xfrm>
            <a:off x="166255" y="169862"/>
            <a:ext cx="11870574" cy="765320"/>
            <a:chOff x="860" y="1345154"/>
            <a:chExt cx="2073080" cy="1815196"/>
          </a:xfrm>
        </p:grpSpPr>
        <p:sp>
          <p:nvSpPr>
            <p:cNvPr id="17" name="Yuvarlatılmış Dikdörtgen 16"/>
            <p:cNvSpPr/>
            <p:nvPr/>
          </p:nvSpPr>
          <p:spPr>
            <a:xfrm>
              <a:off x="860" y="1345154"/>
              <a:ext cx="2073080" cy="1815196"/>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8" name="Yuvarlatılmış Dikdörtgen 4"/>
            <p:cNvSpPr/>
            <p:nvPr/>
          </p:nvSpPr>
          <p:spPr>
            <a:xfrm>
              <a:off x="89471" y="1450007"/>
              <a:ext cx="1895858" cy="163797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a:r>
                <a:rPr lang="tr-TR" sz="3200" b="1" dirty="0" smtClean="0">
                  <a:latin typeface="Verdana" panose="020B0604030504040204" pitchFamily="34" charset="0"/>
                  <a:ea typeface="Verdana" panose="020B0604030504040204" pitchFamily="34" charset="0"/>
                  <a:cs typeface="Verdana" panose="020B0604030504040204" pitchFamily="34" charset="0"/>
                </a:rPr>
                <a:t>TAŞIYANIN SORUMLULUKLARI </a:t>
              </a:r>
              <a:r>
                <a:rPr lang="tr-TR" sz="2200" b="1" i="1" dirty="0" smtClean="0">
                  <a:latin typeface="Verdana" panose="020B0604030504040204" pitchFamily="34" charset="0"/>
                  <a:ea typeface="Verdana" panose="020B0604030504040204" pitchFamily="34" charset="0"/>
                  <a:cs typeface="Verdana" panose="020B0604030504040204" pitchFamily="34" charset="0"/>
                </a:rPr>
                <a:t>(madde 16)</a:t>
              </a:r>
              <a:endParaRPr lang="tr-TR" sz="2200" b="1" i="1" dirty="0">
                <a:latin typeface="Verdana" panose="020B0604030504040204" pitchFamily="34" charset="0"/>
                <a:ea typeface="Verdana" panose="020B0604030504040204" pitchFamily="34" charset="0"/>
                <a:cs typeface="Verdana" panose="020B0604030504040204" pitchFamily="34" charset="0"/>
              </a:endParaRPr>
            </a:p>
          </p:txBody>
        </p:sp>
      </p:grpSp>
    </p:spTree>
    <p:extLst>
      <p:ext uri="{BB962C8B-B14F-4D97-AF65-F5344CB8AC3E}">
        <p14:creationId xmlns:p14="http://schemas.microsoft.com/office/powerpoint/2010/main" val="348960586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Diyagram 8"/>
          <p:cNvGraphicFramePr/>
          <p:nvPr>
            <p:extLst>
              <p:ext uri="{D42A27DB-BD31-4B8C-83A1-F6EECF244321}">
                <p14:modId xmlns:p14="http://schemas.microsoft.com/office/powerpoint/2010/main" val="898666496"/>
              </p:ext>
            </p:extLst>
          </p:nvPr>
        </p:nvGraphicFramePr>
        <p:xfrm>
          <a:off x="288099" y="1080659"/>
          <a:ext cx="11748730" cy="5486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Slayt Numarası Yer Tutucusu 1"/>
          <p:cNvSpPr>
            <a:spLocks noGrp="1"/>
          </p:cNvSpPr>
          <p:nvPr>
            <p:ph type="sldNum" sz="quarter" idx="12"/>
          </p:nvPr>
        </p:nvSpPr>
        <p:spPr>
          <a:xfrm>
            <a:off x="9230520" y="6356350"/>
            <a:ext cx="2743200" cy="365125"/>
          </a:xfrm>
        </p:spPr>
        <p:txBody>
          <a:bodyPr/>
          <a:lstStyle/>
          <a:p>
            <a:fld id="{F3AC640D-BA70-4E29-8800-8AD267750801}" type="slidenum">
              <a:rPr lang="tr-TR" smtClean="0">
                <a:latin typeface="Verdana" panose="020B0604030504040204" pitchFamily="34" charset="0"/>
                <a:ea typeface="Verdana" panose="020B0604030504040204" pitchFamily="34" charset="0"/>
                <a:cs typeface="Verdana" panose="020B0604030504040204" pitchFamily="34" charset="0"/>
              </a:rPr>
              <a:t>44</a:t>
            </a:fld>
            <a:endParaRPr lang="tr-TR" dirty="0">
              <a:latin typeface="Verdana" panose="020B0604030504040204" pitchFamily="34" charset="0"/>
              <a:ea typeface="Verdana" panose="020B0604030504040204" pitchFamily="34" charset="0"/>
              <a:cs typeface="Verdana" panose="020B0604030504040204" pitchFamily="34" charset="0"/>
            </a:endParaRPr>
          </a:p>
        </p:txBody>
      </p:sp>
      <p:grpSp>
        <p:nvGrpSpPr>
          <p:cNvPr id="16" name="Grup 15"/>
          <p:cNvGrpSpPr/>
          <p:nvPr/>
        </p:nvGrpSpPr>
        <p:grpSpPr>
          <a:xfrm>
            <a:off x="166255" y="169862"/>
            <a:ext cx="11870574" cy="765320"/>
            <a:chOff x="860" y="1345154"/>
            <a:chExt cx="2073080" cy="1815196"/>
          </a:xfrm>
        </p:grpSpPr>
        <p:sp>
          <p:nvSpPr>
            <p:cNvPr id="17" name="Yuvarlatılmış Dikdörtgen 16"/>
            <p:cNvSpPr/>
            <p:nvPr/>
          </p:nvSpPr>
          <p:spPr>
            <a:xfrm>
              <a:off x="860" y="1345154"/>
              <a:ext cx="2073080" cy="1815196"/>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8" name="Yuvarlatılmış Dikdörtgen 4"/>
            <p:cNvSpPr/>
            <p:nvPr/>
          </p:nvSpPr>
          <p:spPr>
            <a:xfrm>
              <a:off x="89471" y="1450007"/>
              <a:ext cx="1895858" cy="163797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a:r>
                <a:rPr lang="tr-TR" sz="3200" b="1" dirty="0" smtClean="0">
                  <a:latin typeface="Verdana" panose="020B0604030504040204" pitchFamily="34" charset="0"/>
                  <a:ea typeface="Verdana" panose="020B0604030504040204" pitchFamily="34" charset="0"/>
                  <a:cs typeface="Verdana" panose="020B0604030504040204" pitchFamily="34" charset="0"/>
                </a:rPr>
                <a:t>HAT OPERATÖRÜNÜN SORUMLUĞU </a:t>
              </a:r>
              <a:r>
                <a:rPr lang="tr-TR" sz="2200" b="1" i="1" dirty="0" smtClean="0">
                  <a:latin typeface="Verdana" panose="020B0604030504040204" pitchFamily="34" charset="0"/>
                  <a:ea typeface="Verdana" panose="020B0604030504040204" pitchFamily="34" charset="0"/>
                  <a:cs typeface="Verdana" panose="020B0604030504040204" pitchFamily="34" charset="0"/>
                </a:rPr>
                <a:t>(madde 17)</a:t>
              </a:r>
              <a:endParaRPr lang="tr-TR" sz="2200" b="1" i="1" dirty="0">
                <a:latin typeface="Verdana" panose="020B0604030504040204" pitchFamily="34" charset="0"/>
                <a:ea typeface="Verdana" panose="020B0604030504040204" pitchFamily="34" charset="0"/>
                <a:cs typeface="Verdana" panose="020B0604030504040204" pitchFamily="34" charset="0"/>
              </a:endParaRPr>
            </a:p>
          </p:txBody>
        </p:sp>
      </p:grpSp>
    </p:spTree>
    <p:extLst>
      <p:ext uri="{BB962C8B-B14F-4D97-AF65-F5344CB8AC3E}">
        <p14:creationId xmlns:p14="http://schemas.microsoft.com/office/powerpoint/2010/main" val="104739231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Diyagram 8"/>
          <p:cNvGraphicFramePr/>
          <p:nvPr>
            <p:extLst>
              <p:ext uri="{D42A27DB-BD31-4B8C-83A1-F6EECF244321}">
                <p14:modId xmlns:p14="http://schemas.microsoft.com/office/powerpoint/2010/main" val="1135010339"/>
              </p:ext>
            </p:extLst>
          </p:nvPr>
        </p:nvGraphicFramePr>
        <p:xfrm>
          <a:off x="304724" y="1180407"/>
          <a:ext cx="11748730" cy="55529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Slayt Numarası Yer Tutucusu 1"/>
          <p:cNvSpPr>
            <a:spLocks noGrp="1"/>
          </p:cNvSpPr>
          <p:nvPr>
            <p:ph type="sldNum" sz="quarter" idx="12"/>
          </p:nvPr>
        </p:nvSpPr>
        <p:spPr>
          <a:xfrm>
            <a:off x="9230520" y="6356350"/>
            <a:ext cx="2743200" cy="365125"/>
          </a:xfrm>
        </p:spPr>
        <p:txBody>
          <a:bodyPr/>
          <a:lstStyle/>
          <a:p>
            <a:fld id="{F3AC640D-BA70-4E29-8800-8AD267750801}" type="slidenum">
              <a:rPr lang="tr-TR" smtClean="0">
                <a:latin typeface="Verdana" panose="020B0604030504040204" pitchFamily="34" charset="0"/>
                <a:ea typeface="Verdana" panose="020B0604030504040204" pitchFamily="34" charset="0"/>
                <a:cs typeface="Verdana" panose="020B0604030504040204" pitchFamily="34" charset="0"/>
              </a:rPr>
              <a:t>45</a:t>
            </a:fld>
            <a:endParaRPr lang="tr-TR" dirty="0">
              <a:latin typeface="Verdana" panose="020B0604030504040204" pitchFamily="34" charset="0"/>
              <a:ea typeface="Verdana" panose="020B0604030504040204" pitchFamily="34" charset="0"/>
              <a:cs typeface="Verdana" panose="020B0604030504040204" pitchFamily="34" charset="0"/>
            </a:endParaRPr>
          </a:p>
        </p:txBody>
      </p:sp>
      <p:grpSp>
        <p:nvGrpSpPr>
          <p:cNvPr id="16" name="Grup 15"/>
          <p:cNvGrpSpPr/>
          <p:nvPr/>
        </p:nvGrpSpPr>
        <p:grpSpPr>
          <a:xfrm>
            <a:off x="166255" y="153236"/>
            <a:ext cx="11870574" cy="1309803"/>
            <a:chOff x="860" y="1345154"/>
            <a:chExt cx="2073080" cy="1815196"/>
          </a:xfrm>
        </p:grpSpPr>
        <p:sp>
          <p:nvSpPr>
            <p:cNvPr id="17" name="Yuvarlatılmış Dikdörtgen 16"/>
            <p:cNvSpPr/>
            <p:nvPr/>
          </p:nvSpPr>
          <p:spPr>
            <a:xfrm>
              <a:off x="860" y="1345154"/>
              <a:ext cx="2073080" cy="1815196"/>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8" name="Yuvarlatılmış Dikdörtgen 4"/>
            <p:cNvSpPr/>
            <p:nvPr/>
          </p:nvSpPr>
          <p:spPr>
            <a:xfrm>
              <a:off x="89471" y="1450007"/>
              <a:ext cx="1895858" cy="163797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a:r>
                <a:rPr lang="tr-TR" sz="3200" b="1" dirty="0" smtClean="0">
                  <a:latin typeface="Verdana" panose="020B0604030504040204" pitchFamily="34" charset="0"/>
                  <a:ea typeface="Verdana" panose="020B0604030504040204" pitchFamily="34" charset="0"/>
                  <a:cs typeface="Verdana" panose="020B0604030504040204" pitchFamily="34" charset="0"/>
                </a:rPr>
                <a:t>TARTI ALETİ OPERATÖRÜNÜN SORUMLULUĞU  </a:t>
              </a:r>
              <a:r>
                <a:rPr lang="tr-TR" sz="2200" b="1" i="1" dirty="0" smtClean="0">
                  <a:latin typeface="Verdana" panose="020B0604030504040204" pitchFamily="34" charset="0"/>
                  <a:ea typeface="Verdana" panose="020B0604030504040204" pitchFamily="34" charset="0"/>
                  <a:cs typeface="Verdana" panose="020B0604030504040204" pitchFamily="34" charset="0"/>
                </a:rPr>
                <a:t>(madde 18)</a:t>
              </a:r>
              <a:endParaRPr lang="tr-TR" sz="2200" b="1" i="1" dirty="0">
                <a:latin typeface="Verdana" panose="020B0604030504040204" pitchFamily="34" charset="0"/>
                <a:ea typeface="Verdana" panose="020B0604030504040204" pitchFamily="34" charset="0"/>
                <a:cs typeface="Verdana" panose="020B0604030504040204" pitchFamily="34" charset="0"/>
              </a:endParaRPr>
            </a:p>
          </p:txBody>
        </p:sp>
      </p:grpSp>
    </p:spTree>
    <p:extLst>
      <p:ext uri="{BB962C8B-B14F-4D97-AF65-F5344CB8AC3E}">
        <p14:creationId xmlns:p14="http://schemas.microsoft.com/office/powerpoint/2010/main" val="23423506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Diyagram 8"/>
          <p:cNvGraphicFramePr/>
          <p:nvPr>
            <p:extLst>
              <p:ext uri="{D42A27DB-BD31-4B8C-83A1-F6EECF244321}">
                <p14:modId xmlns:p14="http://schemas.microsoft.com/office/powerpoint/2010/main" val="4044610119"/>
              </p:ext>
            </p:extLst>
          </p:nvPr>
        </p:nvGraphicFramePr>
        <p:xfrm>
          <a:off x="288099" y="1629299"/>
          <a:ext cx="11748730" cy="49377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Slayt Numarası Yer Tutucusu 1"/>
          <p:cNvSpPr>
            <a:spLocks noGrp="1"/>
          </p:cNvSpPr>
          <p:nvPr>
            <p:ph type="sldNum" sz="quarter" idx="12"/>
          </p:nvPr>
        </p:nvSpPr>
        <p:spPr>
          <a:xfrm>
            <a:off x="9230520" y="6356350"/>
            <a:ext cx="2743200" cy="365125"/>
          </a:xfrm>
        </p:spPr>
        <p:txBody>
          <a:bodyPr/>
          <a:lstStyle/>
          <a:p>
            <a:fld id="{F3AC640D-BA70-4E29-8800-8AD267750801}" type="slidenum">
              <a:rPr lang="tr-TR" smtClean="0">
                <a:latin typeface="Verdana" panose="020B0604030504040204" pitchFamily="34" charset="0"/>
                <a:ea typeface="Verdana" panose="020B0604030504040204" pitchFamily="34" charset="0"/>
                <a:cs typeface="Verdana" panose="020B0604030504040204" pitchFamily="34" charset="0"/>
              </a:rPr>
              <a:t>46</a:t>
            </a:fld>
            <a:endParaRPr lang="tr-TR" dirty="0">
              <a:latin typeface="Verdana" panose="020B0604030504040204" pitchFamily="34" charset="0"/>
              <a:ea typeface="Verdana" panose="020B0604030504040204" pitchFamily="34" charset="0"/>
              <a:cs typeface="Verdana" panose="020B0604030504040204" pitchFamily="34" charset="0"/>
            </a:endParaRPr>
          </a:p>
        </p:txBody>
      </p:sp>
      <p:grpSp>
        <p:nvGrpSpPr>
          <p:cNvPr id="16" name="Grup 15"/>
          <p:cNvGrpSpPr/>
          <p:nvPr/>
        </p:nvGrpSpPr>
        <p:grpSpPr>
          <a:xfrm>
            <a:off x="166255" y="153236"/>
            <a:ext cx="11870574" cy="1309803"/>
            <a:chOff x="860" y="1345154"/>
            <a:chExt cx="2073080" cy="1815196"/>
          </a:xfrm>
        </p:grpSpPr>
        <p:sp>
          <p:nvSpPr>
            <p:cNvPr id="17" name="Yuvarlatılmış Dikdörtgen 16"/>
            <p:cNvSpPr/>
            <p:nvPr/>
          </p:nvSpPr>
          <p:spPr>
            <a:xfrm>
              <a:off x="860" y="1345154"/>
              <a:ext cx="2073080" cy="1815196"/>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8" name="Yuvarlatılmış Dikdörtgen 4"/>
            <p:cNvSpPr/>
            <p:nvPr/>
          </p:nvSpPr>
          <p:spPr>
            <a:xfrm>
              <a:off x="89471" y="1450007"/>
              <a:ext cx="1895858" cy="163797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a:r>
                <a:rPr lang="tr-TR" sz="3200" b="1" dirty="0" smtClean="0">
                  <a:latin typeface="Verdana" panose="020B0604030504040204" pitchFamily="34" charset="0"/>
                  <a:ea typeface="Verdana" panose="020B0604030504040204" pitchFamily="34" charset="0"/>
                  <a:cs typeface="Verdana" panose="020B0604030504040204" pitchFamily="34" charset="0"/>
                </a:rPr>
                <a:t>TAŞIMA İŞLERİ ORGANİZATÖRÜNÜN SORUMLULUĞU </a:t>
              </a:r>
              <a:r>
                <a:rPr lang="tr-TR" sz="2200" b="1" i="1" dirty="0" smtClean="0">
                  <a:latin typeface="Verdana" panose="020B0604030504040204" pitchFamily="34" charset="0"/>
                  <a:ea typeface="Verdana" panose="020B0604030504040204" pitchFamily="34" charset="0"/>
                  <a:cs typeface="Verdana" panose="020B0604030504040204" pitchFamily="34" charset="0"/>
                </a:rPr>
                <a:t>(madde 19)</a:t>
              </a:r>
              <a:endParaRPr lang="tr-TR" sz="2200" b="1" i="1" dirty="0">
                <a:latin typeface="Verdana" panose="020B0604030504040204" pitchFamily="34" charset="0"/>
                <a:ea typeface="Verdana" panose="020B0604030504040204" pitchFamily="34" charset="0"/>
                <a:cs typeface="Verdana" panose="020B0604030504040204" pitchFamily="34" charset="0"/>
              </a:endParaRPr>
            </a:p>
          </p:txBody>
        </p:sp>
      </p:grpSp>
    </p:spTree>
    <p:extLst>
      <p:ext uri="{BB962C8B-B14F-4D97-AF65-F5344CB8AC3E}">
        <p14:creationId xmlns:p14="http://schemas.microsoft.com/office/powerpoint/2010/main" val="150879491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82880" y="1975250"/>
            <a:ext cx="11837323" cy="2330733"/>
          </a:xfrm>
        </p:spPr>
        <p:txBody>
          <a:bodyPr>
            <a:normAutofit/>
          </a:bodyPr>
          <a:lstStyle/>
          <a:p>
            <a:pPr marL="0" indent="0" algn="ctr">
              <a:buNone/>
            </a:pPr>
            <a:endParaRPr lang="tr-TR" sz="3200" dirty="0" smtClean="0">
              <a:latin typeface="Verdana" panose="020B0604030504040204" pitchFamily="34" charset="0"/>
              <a:ea typeface="Verdana" panose="020B0604030504040204" pitchFamily="34" charset="0"/>
              <a:cs typeface="Verdana" panose="020B0604030504040204" pitchFamily="34" charset="0"/>
            </a:endParaRPr>
          </a:p>
          <a:p>
            <a:pPr marL="0" indent="0" algn="ctr">
              <a:buNone/>
            </a:pPr>
            <a:r>
              <a:rPr lang="tr-TR" sz="3200" b="1" dirty="0" smtClean="0">
                <a:latin typeface="Verdana" panose="020B0604030504040204" pitchFamily="34" charset="0"/>
                <a:ea typeface="Verdana" panose="020B0604030504040204" pitchFamily="34" charset="0"/>
                <a:cs typeface="Verdana" panose="020B0604030504040204" pitchFamily="34" charset="0"/>
              </a:rPr>
              <a:t>IV. BÖLÜM</a:t>
            </a:r>
          </a:p>
          <a:p>
            <a:pPr marL="0" indent="0" algn="ctr">
              <a:buNone/>
            </a:pPr>
            <a:endParaRPr lang="tr-TR" sz="3200" b="1" dirty="0" smtClean="0">
              <a:latin typeface="Verdana" panose="020B0604030504040204" pitchFamily="34" charset="0"/>
              <a:ea typeface="Verdana" panose="020B0604030504040204" pitchFamily="34" charset="0"/>
              <a:cs typeface="Verdana" panose="020B0604030504040204" pitchFamily="34" charset="0"/>
            </a:endParaRPr>
          </a:p>
          <a:p>
            <a:pPr marL="0" indent="0" algn="ctr">
              <a:buNone/>
            </a:pPr>
            <a:r>
              <a:rPr lang="tr-TR" sz="3200" dirty="0" smtClean="0">
                <a:latin typeface="Verdana" panose="020B0604030504040204" pitchFamily="34" charset="0"/>
                <a:ea typeface="Verdana" panose="020B0604030504040204" pitchFamily="34" charset="0"/>
                <a:cs typeface="Verdana" panose="020B0604030504040204" pitchFamily="34" charset="0"/>
              </a:rPr>
              <a:t>Doğrulanmış Brüt Ağırlığın Tespit Yöntemleri</a:t>
            </a:r>
          </a:p>
        </p:txBody>
      </p:sp>
      <p:sp>
        <p:nvSpPr>
          <p:cNvPr id="4" name="Slayt Numarası Yer Tutucusu 3"/>
          <p:cNvSpPr>
            <a:spLocks noGrp="1"/>
          </p:cNvSpPr>
          <p:nvPr>
            <p:ph type="sldNum" sz="quarter" idx="12"/>
          </p:nvPr>
        </p:nvSpPr>
        <p:spPr>
          <a:xfrm>
            <a:off x="9159225" y="6356350"/>
            <a:ext cx="2743200" cy="365125"/>
          </a:xfrm>
        </p:spPr>
        <p:txBody>
          <a:bodyPr/>
          <a:lstStyle/>
          <a:p>
            <a:fld id="{F3AC640D-BA70-4E29-8800-8AD267750801}" type="slidenum">
              <a:rPr lang="tr-TR" smtClean="0">
                <a:latin typeface="Verdana" panose="020B0604030504040204" pitchFamily="34" charset="0"/>
                <a:ea typeface="Verdana" panose="020B0604030504040204" pitchFamily="34" charset="0"/>
                <a:cs typeface="Verdana" panose="020B0604030504040204" pitchFamily="34" charset="0"/>
              </a:rPr>
              <a:t>47</a:t>
            </a:fld>
            <a:endParaRPr lang="tr-TR" dirty="0">
              <a:latin typeface="Verdana" panose="020B0604030504040204" pitchFamily="34" charset="0"/>
              <a:ea typeface="Verdana" panose="020B0604030504040204" pitchFamily="34" charset="0"/>
              <a:cs typeface="Verdana" panose="020B0604030504040204" pitchFamily="34" charset="0"/>
            </a:endParaRPr>
          </a:p>
        </p:txBody>
      </p:sp>
      <p:sp>
        <p:nvSpPr>
          <p:cNvPr id="8" name="Yuvarlatılmış Dikdörtgen 4"/>
          <p:cNvSpPr/>
          <p:nvPr/>
        </p:nvSpPr>
        <p:spPr>
          <a:xfrm>
            <a:off x="688850" y="246799"/>
            <a:ext cx="10825383" cy="115942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a:r>
              <a:rPr lang="tr-TR" sz="2800" b="1" dirty="0" smtClean="0">
                <a:latin typeface="Verdana" panose="020B0604030504040204" pitchFamily="34" charset="0"/>
                <a:ea typeface="Verdana" panose="020B0604030504040204" pitchFamily="34" charset="0"/>
                <a:cs typeface="Verdana" panose="020B0604030504040204" pitchFamily="34" charset="0"/>
              </a:rPr>
              <a:t>Yönerge </a:t>
            </a:r>
          </a:p>
        </p:txBody>
      </p:sp>
      <p:grpSp>
        <p:nvGrpSpPr>
          <p:cNvPr id="9" name="Grup 8"/>
          <p:cNvGrpSpPr/>
          <p:nvPr/>
        </p:nvGrpSpPr>
        <p:grpSpPr>
          <a:xfrm>
            <a:off x="182880" y="144926"/>
            <a:ext cx="11837324" cy="885853"/>
            <a:chOff x="860" y="1423522"/>
            <a:chExt cx="2073080" cy="1815196"/>
          </a:xfrm>
        </p:grpSpPr>
        <p:sp>
          <p:nvSpPr>
            <p:cNvPr id="10" name="Yuvarlatılmış Dikdörtgen 9"/>
            <p:cNvSpPr/>
            <p:nvPr/>
          </p:nvSpPr>
          <p:spPr>
            <a:xfrm>
              <a:off x="860" y="1423522"/>
              <a:ext cx="2073080" cy="1815196"/>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1" name="Yuvarlatılmış Dikdörtgen 4"/>
            <p:cNvSpPr/>
            <p:nvPr/>
          </p:nvSpPr>
          <p:spPr>
            <a:xfrm>
              <a:off x="89471" y="1450007"/>
              <a:ext cx="1895858" cy="163797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a:r>
                <a:rPr lang="tr-TR" sz="3000" b="1" dirty="0" smtClean="0">
                  <a:latin typeface="Verdana" panose="020B0604030504040204" pitchFamily="34" charset="0"/>
                  <a:ea typeface="Verdana" panose="020B0604030504040204" pitchFamily="34" charset="0"/>
                  <a:cs typeface="Verdana" panose="020B0604030504040204" pitchFamily="34" charset="0"/>
                </a:rPr>
                <a:t>YÖNERGE</a:t>
              </a:r>
            </a:p>
          </p:txBody>
        </p:sp>
      </p:grpSp>
    </p:spTree>
    <p:extLst>
      <p:ext uri="{BB962C8B-B14F-4D97-AF65-F5344CB8AC3E}">
        <p14:creationId xmlns:p14="http://schemas.microsoft.com/office/powerpoint/2010/main" val="424440816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694335" y="1340127"/>
            <a:ext cx="7172414" cy="5016758"/>
          </a:xfrm>
          <a:prstGeom prst="rect">
            <a:avLst/>
          </a:prstGeom>
        </p:spPr>
        <p:txBody>
          <a:bodyPr wrap="square">
            <a:spAutoFit/>
          </a:bodyPr>
          <a:lstStyle/>
          <a:p>
            <a:pPr algn="just"/>
            <a:r>
              <a:rPr lang="tr-TR" sz="2000" dirty="0">
                <a:latin typeface="Verdana" panose="020B0604030504040204" pitchFamily="34" charset="0"/>
                <a:ea typeface="Verdana" panose="020B0604030504040204" pitchFamily="34" charset="0"/>
                <a:cs typeface="Verdana" panose="020B0604030504040204" pitchFamily="34" charset="0"/>
              </a:rPr>
              <a:t>Y</a:t>
            </a:r>
            <a:r>
              <a:rPr lang="tr-TR" sz="2000" dirty="0" smtClean="0">
                <a:latin typeface="Verdana" panose="020B0604030504040204" pitchFamily="34" charset="0"/>
                <a:ea typeface="Verdana" panose="020B0604030504040204" pitchFamily="34" charset="0"/>
                <a:cs typeface="Verdana" panose="020B0604030504040204" pitchFamily="34" charset="0"/>
              </a:rPr>
              <a:t>üklenip </a:t>
            </a:r>
            <a:r>
              <a:rPr lang="tr-TR" sz="2000" dirty="0">
                <a:latin typeface="Verdana" panose="020B0604030504040204" pitchFamily="34" charset="0"/>
                <a:ea typeface="Verdana" panose="020B0604030504040204" pitchFamily="34" charset="0"/>
                <a:cs typeface="Verdana" panose="020B0604030504040204" pitchFamily="34" charset="0"/>
              </a:rPr>
              <a:t>kapatılan </a:t>
            </a:r>
            <a:r>
              <a:rPr lang="tr-TR" sz="2000" dirty="0" smtClean="0">
                <a:latin typeface="Verdana" panose="020B0604030504040204" pitchFamily="34" charset="0"/>
                <a:ea typeface="Verdana" panose="020B0604030504040204" pitchFamily="34" charset="0"/>
                <a:cs typeface="Verdana" panose="020B0604030504040204" pitchFamily="34" charset="0"/>
              </a:rPr>
              <a:t>bir konteynerin tartılarak bürüt ağırlığının tespitidir.</a:t>
            </a:r>
          </a:p>
          <a:p>
            <a:pPr algn="just"/>
            <a:endParaRPr lang="tr-TR" sz="2000" dirty="0" smtClean="0">
              <a:latin typeface="Verdana" panose="020B0604030504040204" pitchFamily="34" charset="0"/>
              <a:ea typeface="Verdana" panose="020B0604030504040204" pitchFamily="34" charset="0"/>
              <a:cs typeface="Verdana" panose="020B0604030504040204" pitchFamily="34" charset="0"/>
            </a:endParaRPr>
          </a:p>
          <a:p>
            <a:pPr algn="just"/>
            <a:r>
              <a:rPr lang="tr-TR" sz="2000" dirty="0" smtClean="0">
                <a:latin typeface="Verdana" panose="020B0604030504040204" pitchFamily="34" charset="0"/>
                <a:ea typeface="Verdana" panose="020B0604030504040204" pitchFamily="34" charset="0"/>
                <a:cs typeface="Verdana" panose="020B0604030504040204" pitchFamily="34" charset="0"/>
              </a:rPr>
              <a:t>Tartım için BST Bakanlığı </a:t>
            </a:r>
            <a:r>
              <a:rPr lang="tr-TR" sz="2000" dirty="0" err="1" smtClean="0">
                <a:latin typeface="Verdana" panose="020B0604030504040204" pitchFamily="34" charset="0"/>
                <a:ea typeface="Verdana" panose="020B0604030504040204" pitchFamily="34" charset="0"/>
                <a:cs typeface="Verdana" panose="020B0604030504040204" pitchFamily="34" charset="0"/>
              </a:rPr>
              <a:t>muayeneli</a:t>
            </a:r>
            <a:r>
              <a:rPr lang="tr-TR" sz="2000" dirty="0" smtClean="0">
                <a:latin typeface="Verdana" panose="020B0604030504040204" pitchFamily="34" charset="0"/>
                <a:ea typeface="Verdana" panose="020B0604030504040204" pitchFamily="34" charset="0"/>
                <a:cs typeface="Verdana" panose="020B0604030504040204" pitchFamily="34" charset="0"/>
              </a:rPr>
              <a:t> + 6 aylık periyotlarla kalibrasyonu yapılan tartı aleti kullanılır.</a:t>
            </a:r>
          </a:p>
          <a:p>
            <a:pPr algn="just"/>
            <a:endParaRPr lang="tr-TR" sz="2000" dirty="0">
              <a:latin typeface="Verdana" panose="020B0604030504040204" pitchFamily="34" charset="0"/>
              <a:ea typeface="Verdana" panose="020B0604030504040204" pitchFamily="34" charset="0"/>
              <a:cs typeface="Verdana" panose="020B0604030504040204" pitchFamily="34" charset="0"/>
            </a:endParaRPr>
          </a:p>
          <a:p>
            <a:pPr algn="just"/>
            <a:r>
              <a:rPr lang="tr-TR" sz="2000" dirty="0" smtClean="0">
                <a:latin typeface="Verdana" panose="020B0604030504040204" pitchFamily="34" charset="0"/>
                <a:ea typeface="Verdana" panose="020B0604030504040204" pitchFamily="34" charset="0"/>
                <a:cs typeface="Verdana" panose="020B0604030504040204" pitchFamily="34" charset="0"/>
              </a:rPr>
              <a:t>Tartım yükleten veya yetkilendirdiği 3. şahıs tarafından yapılır</a:t>
            </a:r>
          </a:p>
          <a:p>
            <a:pPr algn="just"/>
            <a:endParaRPr lang="tr-TR" sz="2000" dirty="0">
              <a:latin typeface="Verdana" panose="020B0604030504040204" pitchFamily="34" charset="0"/>
              <a:ea typeface="Verdana" panose="020B0604030504040204" pitchFamily="34" charset="0"/>
              <a:cs typeface="Verdana" panose="020B0604030504040204" pitchFamily="34" charset="0"/>
            </a:endParaRPr>
          </a:p>
          <a:p>
            <a:pPr algn="just"/>
            <a:r>
              <a:rPr lang="tr-TR" sz="2000" dirty="0" smtClean="0">
                <a:latin typeface="Verdana" panose="020B0604030504040204" pitchFamily="34" charset="0"/>
                <a:ea typeface="Verdana" panose="020B0604030504040204" pitchFamily="34" charset="0"/>
                <a:cs typeface="Verdana" panose="020B0604030504040204" pitchFamily="34" charset="0"/>
              </a:rPr>
              <a:t>Tartım aşağıdaki gibi yapılabilir: </a:t>
            </a:r>
          </a:p>
          <a:p>
            <a:pPr algn="just"/>
            <a:endParaRPr lang="tr-TR" sz="2000" dirty="0">
              <a:latin typeface="Verdana" panose="020B0604030504040204" pitchFamily="34" charset="0"/>
              <a:ea typeface="Verdana" panose="020B0604030504040204" pitchFamily="34" charset="0"/>
              <a:cs typeface="Verdana" panose="020B0604030504040204" pitchFamily="34" charset="0"/>
            </a:endParaRPr>
          </a:p>
          <a:p>
            <a:pPr marL="342900" indent="-342900" algn="just">
              <a:buFontTx/>
              <a:buChar char="-"/>
            </a:pPr>
            <a:r>
              <a:rPr lang="tr-TR" sz="2000" dirty="0" smtClean="0">
                <a:latin typeface="Verdana" panose="020B0604030504040204" pitchFamily="34" charset="0"/>
                <a:ea typeface="Verdana" panose="020B0604030504040204" pitchFamily="34" charset="0"/>
                <a:cs typeface="Verdana" panose="020B0604030504040204" pitchFamily="34" charset="0"/>
              </a:rPr>
              <a:t>Sadece dolu konteyner tartılarak,</a:t>
            </a:r>
          </a:p>
          <a:p>
            <a:pPr marL="342900" indent="-342900" algn="just">
              <a:buFontTx/>
              <a:buChar char="-"/>
            </a:pPr>
            <a:r>
              <a:rPr lang="tr-TR" sz="2000" dirty="0" smtClean="0">
                <a:latin typeface="Verdana" panose="020B0604030504040204" pitchFamily="34" charset="0"/>
                <a:ea typeface="Verdana" panose="020B0604030504040204" pitchFamily="34" charset="0"/>
                <a:cs typeface="Verdana" panose="020B0604030504040204" pitchFamily="34" charset="0"/>
              </a:rPr>
              <a:t>Dolu konteynerin üzerinde bulunan tır/şasi/</a:t>
            </a:r>
            <a:r>
              <a:rPr lang="tr-TR" sz="2000" dirty="0" err="1" smtClean="0">
                <a:latin typeface="Verdana" panose="020B0604030504040204" pitchFamily="34" charset="0"/>
                <a:ea typeface="Verdana" panose="020B0604030504040204" pitchFamily="34" charset="0"/>
                <a:cs typeface="Verdana" panose="020B0604030504040204" pitchFamily="34" charset="0"/>
              </a:rPr>
              <a:t>dorse</a:t>
            </a:r>
            <a:r>
              <a:rPr lang="tr-TR" sz="2000" dirty="0" smtClean="0">
                <a:latin typeface="Verdana" panose="020B0604030504040204" pitchFamily="34" charset="0"/>
                <a:ea typeface="Verdana" panose="020B0604030504040204" pitchFamily="34" charset="0"/>
                <a:cs typeface="Verdana" panose="020B0604030504040204" pitchFamily="34" charset="0"/>
              </a:rPr>
              <a:t> </a:t>
            </a:r>
            <a:r>
              <a:rPr lang="tr-TR" sz="2000" dirty="0" err="1" smtClean="0">
                <a:latin typeface="Verdana" panose="020B0604030504040204" pitchFamily="34" charset="0"/>
                <a:ea typeface="Verdana" panose="020B0604030504040204" pitchFamily="34" charset="0"/>
                <a:cs typeface="Verdana" panose="020B0604030504040204" pitchFamily="34" charset="0"/>
              </a:rPr>
              <a:t>konteynerli</a:t>
            </a:r>
            <a:r>
              <a:rPr lang="tr-TR" sz="2000" dirty="0" smtClean="0">
                <a:latin typeface="Verdana" panose="020B0604030504040204" pitchFamily="34" charset="0"/>
                <a:ea typeface="Verdana" panose="020B0604030504040204" pitchFamily="34" charset="0"/>
                <a:cs typeface="Verdana" panose="020B0604030504040204" pitchFamily="34" charset="0"/>
              </a:rPr>
              <a:t> ve </a:t>
            </a:r>
            <a:r>
              <a:rPr lang="tr-TR" sz="2000" dirty="0" err="1" smtClean="0">
                <a:latin typeface="Verdana" panose="020B0604030504040204" pitchFamily="34" charset="0"/>
                <a:ea typeface="Verdana" panose="020B0604030504040204" pitchFamily="34" charset="0"/>
                <a:cs typeface="Verdana" panose="020B0604030504040204" pitchFamily="34" charset="0"/>
              </a:rPr>
              <a:t>konteynersiz</a:t>
            </a:r>
            <a:r>
              <a:rPr lang="tr-TR" sz="2000" dirty="0" smtClean="0">
                <a:latin typeface="Verdana" panose="020B0604030504040204" pitchFamily="34" charset="0"/>
                <a:ea typeface="Verdana" panose="020B0604030504040204" pitchFamily="34" charset="0"/>
                <a:cs typeface="Verdana" panose="020B0604030504040204" pitchFamily="34" charset="0"/>
              </a:rPr>
              <a:t> tartılarak,</a:t>
            </a:r>
          </a:p>
          <a:p>
            <a:pPr marL="342900" indent="-342900" algn="just">
              <a:buFontTx/>
              <a:buChar char="-"/>
            </a:pPr>
            <a:r>
              <a:rPr lang="tr-TR" sz="2000" dirty="0" smtClean="0">
                <a:latin typeface="Verdana" panose="020B0604030504040204" pitchFamily="34" charset="0"/>
                <a:ea typeface="Verdana" panose="020B0604030504040204" pitchFamily="34" charset="0"/>
                <a:cs typeface="Verdana" panose="020B0604030504040204" pitchFamily="34" charset="0"/>
              </a:rPr>
              <a:t>Dolu konteyner üzerinde bulunduğu tır/şasi/</a:t>
            </a:r>
            <a:r>
              <a:rPr lang="tr-TR" sz="2000" dirty="0" err="1" smtClean="0">
                <a:latin typeface="Verdana" panose="020B0604030504040204" pitchFamily="34" charset="0"/>
                <a:ea typeface="Verdana" panose="020B0604030504040204" pitchFamily="34" charset="0"/>
                <a:cs typeface="Verdana" panose="020B0604030504040204" pitchFamily="34" charset="0"/>
              </a:rPr>
              <a:t>dorse</a:t>
            </a:r>
            <a:r>
              <a:rPr lang="tr-TR" sz="2000" dirty="0" smtClean="0">
                <a:latin typeface="Verdana" panose="020B0604030504040204" pitchFamily="34" charset="0"/>
                <a:ea typeface="Verdana" panose="020B0604030504040204" pitchFamily="34" charset="0"/>
                <a:cs typeface="Verdana" panose="020B0604030504040204" pitchFamily="34" charset="0"/>
              </a:rPr>
              <a:t> ile tartılarak. </a:t>
            </a:r>
            <a:endParaRPr lang="tr-TR" sz="2000" dirty="0">
              <a:latin typeface="Verdana" panose="020B0604030504040204" pitchFamily="34" charset="0"/>
              <a:ea typeface="Verdana" panose="020B0604030504040204" pitchFamily="34" charset="0"/>
              <a:cs typeface="Verdana" panose="020B0604030504040204" pitchFamily="34" charset="0"/>
            </a:endParaRPr>
          </a:p>
        </p:txBody>
      </p:sp>
      <p:sp>
        <p:nvSpPr>
          <p:cNvPr id="5" name="Sağ Ok 4"/>
          <p:cNvSpPr/>
          <p:nvPr/>
        </p:nvSpPr>
        <p:spPr>
          <a:xfrm>
            <a:off x="3868457" y="3268865"/>
            <a:ext cx="619932" cy="32546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nvGrpSpPr>
          <p:cNvPr id="20" name="Grup 19"/>
          <p:cNvGrpSpPr/>
          <p:nvPr/>
        </p:nvGrpSpPr>
        <p:grpSpPr>
          <a:xfrm>
            <a:off x="1689315" y="144927"/>
            <a:ext cx="8710048" cy="863742"/>
            <a:chOff x="860" y="1423522"/>
            <a:chExt cx="2073080" cy="1815196"/>
          </a:xfrm>
        </p:grpSpPr>
        <p:sp>
          <p:nvSpPr>
            <p:cNvPr id="21" name="Yuvarlatılmış Dikdörtgen 20"/>
            <p:cNvSpPr/>
            <p:nvPr/>
          </p:nvSpPr>
          <p:spPr>
            <a:xfrm>
              <a:off x="860" y="1423522"/>
              <a:ext cx="2073080" cy="1815196"/>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2" name="Yuvarlatılmış Dikdörtgen 4"/>
            <p:cNvSpPr/>
            <p:nvPr/>
          </p:nvSpPr>
          <p:spPr>
            <a:xfrm>
              <a:off x="89471" y="1450007"/>
              <a:ext cx="1895858" cy="163797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a:r>
                <a:rPr lang="tr-TR" sz="3200" b="1" dirty="0" smtClean="0">
                  <a:latin typeface="Verdana" panose="020B0604030504040204" pitchFamily="34" charset="0"/>
                  <a:ea typeface="Verdana" panose="020B0604030504040204" pitchFamily="34" charset="0"/>
                  <a:cs typeface="Verdana" panose="020B0604030504040204" pitchFamily="34" charset="0"/>
                </a:rPr>
                <a:t>YÖNTEM – 1 </a:t>
              </a:r>
              <a:r>
                <a:rPr lang="tr-TR" sz="2800" b="1" i="1" dirty="0" smtClean="0">
                  <a:latin typeface="Verdana" panose="020B0604030504040204" pitchFamily="34" charset="0"/>
                  <a:ea typeface="Verdana" panose="020B0604030504040204" pitchFamily="34" charset="0"/>
                  <a:cs typeface="Verdana" panose="020B0604030504040204" pitchFamily="34" charset="0"/>
                </a:rPr>
                <a:t>(madde 20)</a:t>
              </a:r>
              <a:endParaRPr lang="tr-TR" sz="2800" b="1" i="1" dirty="0">
                <a:latin typeface="Verdana" panose="020B0604030504040204" pitchFamily="34" charset="0"/>
                <a:ea typeface="Verdana" panose="020B0604030504040204" pitchFamily="34" charset="0"/>
                <a:cs typeface="Verdana" panose="020B0604030504040204" pitchFamily="34" charset="0"/>
              </a:endParaRPr>
            </a:p>
          </p:txBody>
        </p:sp>
      </p:grpSp>
      <p:sp>
        <p:nvSpPr>
          <p:cNvPr id="3" name="Slayt Numarası Yer Tutucusu 2"/>
          <p:cNvSpPr>
            <a:spLocks noGrp="1"/>
          </p:cNvSpPr>
          <p:nvPr>
            <p:ph type="sldNum" sz="quarter" idx="12"/>
          </p:nvPr>
        </p:nvSpPr>
        <p:spPr>
          <a:xfrm>
            <a:off x="9215022" y="6356350"/>
            <a:ext cx="2743200" cy="365125"/>
          </a:xfrm>
        </p:spPr>
        <p:txBody>
          <a:bodyPr/>
          <a:lstStyle/>
          <a:p>
            <a:fld id="{F3AC640D-BA70-4E29-8800-8AD267750801}" type="slidenum">
              <a:rPr lang="tr-TR" smtClean="0">
                <a:latin typeface="Verdana" panose="020B0604030504040204" pitchFamily="34" charset="0"/>
                <a:ea typeface="Verdana" panose="020B0604030504040204" pitchFamily="34" charset="0"/>
                <a:cs typeface="Verdana" panose="020B0604030504040204" pitchFamily="34" charset="0"/>
              </a:rPr>
              <a:t>48</a:t>
            </a:fld>
            <a:endParaRPr lang="tr-TR" dirty="0">
              <a:latin typeface="Verdana" panose="020B0604030504040204" pitchFamily="34" charset="0"/>
              <a:ea typeface="Verdana" panose="020B0604030504040204" pitchFamily="34" charset="0"/>
              <a:cs typeface="Verdana" panose="020B0604030504040204" pitchFamily="34" charset="0"/>
            </a:endParaRPr>
          </a:p>
        </p:txBody>
      </p:sp>
      <p:pic>
        <p:nvPicPr>
          <p:cNvPr id="6" name="Resim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787" y="2454764"/>
            <a:ext cx="4006901" cy="2419166"/>
          </a:xfrm>
          <a:prstGeom prst="rect">
            <a:avLst/>
          </a:prstGeom>
        </p:spPr>
      </p:pic>
    </p:spTree>
    <p:extLst>
      <p:ext uri="{BB962C8B-B14F-4D97-AF65-F5344CB8AC3E}">
        <p14:creationId xmlns:p14="http://schemas.microsoft.com/office/powerpoint/2010/main" val="86266414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4804757" y="1335039"/>
            <a:ext cx="7081068" cy="5324535"/>
          </a:xfrm>
          <a:prstGeom prst="rect">
            <a:avLst/>
          </a:prstGeom>
        </p:spPr>
        <p:txBody>
          <a:bodyPr wrap="square">
            <a:spAutoFit/>
          </a:bodyPr>
          <a:lstStyle/>
          <a:p>
            <a:pPr algn="just"/>
            <a:r>
              <a:rPr lang="tr-TR" sz="2000" dirty="0">
                <a:latin typeface="Verdana" panose="020B0604030504040204" pitchFamily="34" charset="0"/>
                <a:ea typeface="Verdana" panose="020B0604030504040204" pitchFamily="34" charset="0"/>
                <a:cs typeface="Verdana" panose="020B0604030504040204" pitchFamily="34" charset="0"/>
              </a:rPr>
              <a:t>İdare tarafından onaylanan bir  </a:t>
            </a:r>
            <a:r>
              <a:rPr lang="tr-TR" sz="2000" dirty="0" smtClean="0">
                <a:latin typeface="Verdana" panose="020B0604030504040204" pitchFamily="34" charset="0"/>
                <a:ea typeface="Verdana" panose="020B0604030504040204" pitchFamily="34" charset="0"/>
                <a:cs typeface="Verdana" panose="020B0604030504040204" pitchFamily="34" charset="0"/>
              </a:rPr>
              <a:t>yöntem kullanılarak;</a:t>
            </a:r>
          </a:p>
          <a:p>
            <a:pPr algn="just"/>
            <a:r>
              <a:rPr lang="tr-TR" sz="2000" dirty="0" smtClean="0">
                <a:latin typeface="Verdana" panose="020B0604030504040204" pitchFamily="34" charset="0"/>
                <a:ea typeface="Verdana" panose="020B0604030504040204" pitchFamily="34" charset="0"/>
                <a:cs typeface="Verdana" panose="020B0604030504040204" pitchFamily="34" charset="0"/>
              </a:rPr>
              <a:t> </a:t>
            </a:r>
          </a:p>
          <a:p>
            <a:pPr marL="800100" lvl="1" indent="-342900" algn="just">
              <a:buFont typeface="Arial" panose="020B0604020202020204" pitchFamily="34" charset="0"/>
              <a:buChar char="•"/>
            </a:pPr>
            <a:r>
              <a:rPr lang="tr-TR" sz="2000" dirty="0" smtClean="0">
                <a:latin typeface="Verdana" panose="020B0604030504040204" pitchFamily="34" charset="0"/>
                <a:ea typeface="Verdana" panose="020B0604030504040204" pitchFamily="34" charset="0"/>
                <a:cs typeface="Verdana" panose="020B0604030504040204" pitchFamily="34" charset="0"/>
              </a:rPr>
              <a:t>Konteyner içine yüklenecek her yükün ağırlığının,</a:t>
            </a:r>
          </a:p>
          <a:p>
            <a:pPr marL="800100" lvl="1" indent="-342900" algn="just">
              <a:buFont typeface="Arial" panose="020B0604020202020204" pitchFamily="34" charset="0"/>
              <a:buChar char="•"/>
            </a:pPr>
            <a:endParaRPr lang="tr-TR" sz="2000" dirty="0" smtClean="0">
              <a:latin typeface="Verdana" panose="020B0604030504040204" pitchFamily="34" charset="0"/>
              <a:ea typeface="Verdana" panose="020B0604030504040204" pitchFamily="34" charset="0"/>
              <a:cs typeface="Verdana" panose="020B0604030504040204" pitchFamily="34" charset="0"/>
            </a:endParaRPr>
          </a:p>
          <a:p>
            <a:pPr marL="800100" lvl="1" indent="-342900" algn="just">
              <a:buFont typeface="Arial" panose="020B0604020202020204" pitchFamily="34" charset="0"/>
              <a:buChar char="•"/>
            </a:pPr>
            <a:r>
              <a:rPr lang="tr-TR" sz="2000" dirty="0">
                <a:latin typeface="Verdana" panose="020B0604030504040204" pitchFamily="34" charset="0"/>
                <a:ea typeface="Verdana" panose="020B0604030504040204" pitchFamily="34" charset="0"/>
                <a:cs typeface="Verdana" panose="020B0604030504040204" pitchFamily="34" charset="0"/>
              </a:rPr>
              <a:t>K</a:t>
            </a:r>
            <a:r>
              <a:rPr lang="tr-TR" sz="2000" dirty="0" smtClean="0">
                <a:latin typeface="Verdana" panose="020B0604030504040204" pitchFamily="34" charset="0"/>
                <a:ea typeface="Verdana" panose="020B0604030504040204" pitchFamily="34" charset="0"/>
                <a:cs typeface="Verdana" panose="020B0604030504040204" pitchFamily="34" charset="0"/>
              </a:rPr>
              <a:t>ullanılan paketleme/ambalajlama ve yük emniyet malzemelerinin (</a:t>
            </a:r>
            <a:r>
              <a:rPr lang="tr-TR" sz="2000" dirty="0">
                <a:latin typeface="Verdana" panose="020B0604030504040204" pitchFamily="34" charset="0"/>
                <a:ea typeface="Verdana" panose="020B0604030504040204" pitchFamily="34" charset="0"/>
                <a:cs typeface="Verdana" panose="020B0604030504040204" pitchFamily="34" charset="0"/>
              </a:rPr>
              <a:t>palet, </a:t>
            </a:r>
            <a:r>
              <a:rPr lang="tr-TR" sz="2000" dirty="0" err="1" smtClean="0">
                <a:latin typeface="Verdana" panose="020B0604030504040204" pitchFamily="34" charset="0"/>
                <a:ea typeface="Verdana" panose="020B0604030504040204" pitchFamily="34" charset="0"/>
                <a:cs typeface="Verdana" panose="020B0604030504040204" pitchFamily="34" charset="0"/>
              </a:rPr>
              <a:t>danec</a:t>
            </a:r>
            <a:r>
              <a:rPr lang="tr-TR" sz="2000" dirty="0" smtClean="0">
                <a:latin typeface="Verdana" panose="020B0604030504040204" pitchFamily="34" charset="0"/>
                <a:ea typeface="Verdana" panose="020B0604030504040204" pitchFamily="34" charset="0"/>
                <a:cs typeface="Verdana" panose="020B0604030504040204" pitchFamily="34" charset="0"/>
              </a:rPr>
              <a:t>, </a:t>
            </a:r>
            <a:r>
              <a:rPr lang="tr-TR" sz="2000" dirty="0">
                <a:latin typeface="Verdana" panose="020B0604030504040204" pitchFamily="34" charset="0"/>
                <a:ea typeface="Verdana" panose="020B0604030504040204" pitchFamily="34" charset="0"/>
                <a:cs typeface="Verdana" panose="020B0604030504040204" pitchFamily="34" charset="0"/>
              </a:rPr>
              <a:t>takoz</a:t>
            </a:r>
            <a:r>
              <a:rPr lang="tr-TR" sz="2000" dirty="0" smtClean="0">
                <a:latin typeface="Verdana" panose="020B0604030504040204" pitchFamily="34" charset="0"/>
                <a:ea typeface="Verdana" panose="020B0604030504040204" pitchFamily="34" charset="0"/>
                <a:cs typeface="Verdana" panose="020B0604030504040204" pitchFamily="34" charset="0"/>
              </a:rPr>
              <a:t>, </a:t>
            </a:r>
            <a:r>
              <a:rPr lang="tr-TR" sz="2000" dirty="0" err="1" smtClean="0">
                <a:latin typeface="Verdana" panose="020B0604030504040204" pitchFamily="34" charset="0"/>
                <a:ea typeface="Verdana" panose="020B0604030504040204" pitchFamily="34" charset="0"/>
                <a:cs typeface="Verdana" panose="020B0604030504040204" pitchFamily="34" charset="0"/>
              </a:rPr>
              <a:t>lashing</a:t>
            </a:r>
            <a:r>
              <a:rPr lang="tr-TR" sz="2000" dirty="0" smtClean="0">
                <a:latin typeface="Verdana" panose="020B0604030504040204" pitchFamily="34" charset="0"/>
                <a:ea typeface="Verdana" panose="020B0604030504040204" pitchFamily="34" charset="0"/>
                <a:cs typeface="Verdana" panose="020B0604030504040204" pitchFamily="34" charset="0"/>
              </a:rPr>
              <a:t> </a:t>
            </a:r>
            <a:r>
              <a:rPr lang="tr-TR" sz="2000" dirty="0">
                <a:latin typeface="Verdana" panose="020B0604030504040204" pitchFamily="34" charset="0"/>
                <a:ea typeface="Verdana" panose="020B0604030504040204" pitchFamily="34" charset="0"/>
                <a:cs typeface="Verdana" panose="020B0604030504040204" pitchFamily="34" charset="0"/>
              </a:rPr>
              <a:t>vb</a:t>
            </a:r>
            <a:r>
              <a:rPr lang="tr-TR" sz="2000" dirty="0" smtClean="0">
                <a:latin typeface="Verdana" panose="020B0604030504040204" pitchFamily="34" charset="0"/>
                <a:ea typeface="Verdana" panose="020B0604030504040204" pitchFamily="34" charset="0"/>
                <a:cs typeface="Verdana" panose="020B0604030504040204" pitchFamily="34" charset="0"/>
              </a:rPr>
              <a:t>. malzemeler) ağırlıklarının, ve </a:t>
            </a:r>
          </a:p>
          <a:p>
            <a:pPr marL="800100" lvl="1" indent="-342900" algn="just">
              <a:buFont typeface="Arial" panose="020B0604020202020204" pitchFamily="34" charset="0"/>
              <a:buChar char="•"/>
            </a:pPr>
            <a:endParaRPr lang="tr-TR" sz="2000" dirty="0" smtClean="0">
              <a:latin typeface="Verdana" panose="020B0604030504040204" pitchFamily="34" charset="0"/>
              <a:ea typeface="Verdana" panose="020B0604030504040204" pitchFamily="34" charset="0"/>
              <a:cs typeface="Verdana" panose="020B0604030504040204" pitchFamily="34" charset="0"/>
            </a:endParaRPr>
          </a:p>
          <a:p>
            <a:pPr marL="800100" lvl="1" indent="-342900" algn="just">
              <a:buFont typeface="Arial" panose="020B0604020202020204" pitchFamily="34" charset="0"/>
              <a:buChar char="•"/>
            </a:pPr>
            <a:r>
              <a:rPr lang="tr-TR" sz="2000" dirty="0">
                <a:latin typeface="Verdana" panose="020B0604030504040204" pitchFamily="34" charset="0"/>
                <a:ea typeface="Verdana" panose="020B0604030504040204" pitchFamily="34" charset="0"/>
                <a:cs typeface="Verdana" panose="020B0604030504040204" pitchFamily="34" charset="0"/>
              </a:rPr>
              <a:t>K</a:t>
            </a:r>
            <a:r>
              <a:rPr lang="tr-TR" sz="2000" dirty="0" smtClean="0">
                <a:latin typeface="Verdana" panose="020B0604030504040204" pitchFamily="34" charset="0"/>
                <a:ea typeface="Verdana" panose="020B0604030504040204" pitchFamily="34" charset="0"/>
                <a:cs typeface="Verdana" panose="020B0604030504040204" pitchFamily="34" charset="0"/>
              </a:rPr>
              <a:t>onteynerin boş (dara) ağırlığının </a:t>
            </a:r>
          </a:p>
          <a:p>
            <a:pPr algn="just"/>
            <a:endParaRPr lang="tr-TR" sz="2000" dirty="0" smtClean="0">
              <a:latin typeface="Verdana" panose="020B0604030504040204" pitchFamily="34" charset="0"/>
              <a:ea typeface="Verdana" panose="020B0604030504040204" pitchFamily="34" charset="0"/>
              <a:cs typeface="Verdana" panose="020B0604030504040204" pitchFamily="34" charset="0"/>
            </a:endParaRPr>
          </a:p>
          <a:p>
            <a:pPr algn="just"/>
            <a:r>
              <a:rPr lang="tr-TR" sz="2000" dirty="0" smtClean="0">
                <a:latin typeface="Verdana" panose="020B0604030504040204" pitchFamily="34" charset="0"/>
                <a:ea typeface="Verdana" panose="020B0604030504040204" pitchFamily="34" charset="0"/>
                <a:cs typeface="Verdana" panose="020B0604030504040204" pitchFamily="34" charset="0"/>
              </a:rPr>
              <a:t>toplanarak dolu konteynerin bürüt ağırlığın tespit edilmesidir.</a:t>
            </a:r>
          </a:p>
          <a:p>
            <a:pPr algn="just"/>
            <a:endParaRPr lang="tr-TR" sz="2000" dirty="0">
              <a:latin typeface="Verdana" panose="020B0604030504040204" pitchFamily="34" charset="0"/>
              <a:ea typeface="Verdana" panose="020B0604030504040204" pitchFamily="34" charset="0"/>
              <a:cs typeface="Verdana" panose="020B0604030504040204" pitchFamily="34" charset="0"/>
            </a:endParaRPr>
          </a:p>
          <a:p>
            <a:pPr algn="just"/>
            <a:r>
              <a:rPr lang="tr-TR" sz="2000" dirty="0" smtClean="0">
                <a:latin typeface="Verdana" panose="020B0604030504040204" pitchFamily="34" charset="0"/>
                <a:ea typeface="Verdana" panose="020B0604030504040204" pitchFamily="34" charset="0"/>
                <a:cs typeface="Verdana" panose="020B0604030504040204" pitchFamily="34" charset="0"/>
              </a:rPr>
              <a:t>Yukarıdakilerin tartımı </a:t>
            </a:r>
            <a:r>
              <a:rPr lang="tr-TR" sz="2000" dirty="0">
                <a:latin typeface="Verdana" panose="020B0604030504040204" pitchFamily="34" charset="0"/>
                <a:ea typeface="Verdana" panose="020B0604030504040204" pitchFamily="34" charset="0"/>
                <a:cs typeface="Verdana" panose="020B0604030504040204" pitchFamily="34" charset="0"/>
              </a:rPr>
              <a:t>için BST Bakanlığı </a:t>
            </a:r>
            <a:r>
              <a:rPr lang="tr-TR" sz="2000" dirty="0" err="1">
                <a:latin typeface="Verdana" panose="020B0604030504040204" pitchFamily="34" charset="0"/>
                <a:ea typeface="Verdana" panose="020B0604030504040204" pitchFamily="34" charset="0"/>
                <a:cs typeface="Verdana" panose="020B0604030504040204" pitchFamily="34" charset="0"/>
              </a:rPr>
              <a:t>muayeneli</a:t>
            </a:r>
            <a:r>
              <a:rPr lang="tr-TR" sz="2000" dirty="0">
                <a:latin typeface="Verdana" panose="020B0604030504040204" pitchFamily="34" charset="0"/>
                <a:ea typeface="Verdana" panose="020B0604030504040204" pitchFamily="34" charset="0"/>
                <a:cs typeface="Verdana" panose="020B0604030504040204" pitchFamily="34" charset="0"/>
              </a:rPr>
              <a:t> + 6 aylık periyotlarla kalibrasyonu yapılan tartı aleti kullanılır</a:t>
            </a:r>
            <a:r>
              <a:rPr lang="tr-TR" sz="2000" dirty="0" smtClean="0">
                <a:latin typeface="Verdana" panose="020B0604030504040204" pitchFamily="34" charset="0"/>
                <a:ea typeface="Verdana" panose="020B0604030504040204" pitchFamily="34" charset="0"/>
                <a:cs typeface="Verdana" panose="020B0604030504040204" pitchFamily="34" charset="0"/>
              </a:rPr>
              <a:t>.</a:t>
            </a:r>
            <a:endParaRPr lang="tr-TR" sz="2000" dirty="0">
              <a:latin typeface="Verdana" panose="020B0604030504040204" pitchFamily="34" charset="0"/>
              <a:ea typeface="Verdana" panose="020B0604030504040204" pitchFamily="34" charset="0"/>
              <a:cs typeface="Verdana" panose="020B0604030504040204" pitchFamily="34" charset="0"/>
            </a:endParaRPr>
          </a:p>
        </p:txBody>
      </p:sp>
      <p:sp>
        <p:nvSpPr>
          <p:cNvPr id="19" name="Sağ Ok 18"/>
          <p:cNvSpPr/>
          <p:nvPr/>
        </p:nvSpPr>
        <p:spPr>
          <a:xfrm>
            <a:off x="3976945" y="3340622"/>
            <a:ext cx="619932" cy="32546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 name="Slayt Numarası Yer Tutucusu 2"/>
          <p:cNvSpPr>
            <a:spLocks noGrp="1"/>
          </p:cNvSpPr>
          <p:nvPr>
            <p:ph type="sldNum" sz="quarter" idx="12"/>
          </p:nvPr>
        </p:nvSpPr>
        <p:spPr>
          <a:xfrm>
            <a:off x="9215022" y="6356350"/>
            <a:ext cx="2743200" cy="365125"/>
          </a:xfrm>
        </p:spPr>
        <p:txBody>
          <a:bodyPr/>
          <a:lstStyle/>
          <a:p>
            <a:fld id="{F3AC640D-BA70-4E29-8800-8AD267750801}" type="slidenum">
              <a:rPr lang="tr-TR" smtClean="0">
                <a:latin typeface="Verdana" panose="020B0604030504040204" pitchFamily="34" charset="0"/>
                <a:ea typeface="Verdana" panose="020B0604030504040204" pitchFamily="34" charset="0"/>
                <a:cs typeface="Verdana" panose="020B0604030504040204" pitchFamily="34" charset="0"/>
              </a:rPr>
              <a:t>49</a:t>
            </a:fld>
            <a:endParaRPr lang="tr-TR" dirty="0">
              <a:latin typeface="Verdana" panose="020B0604030504040204" pitchFamily="34" charset="0"/>
              <a:ea typeface="Verdana" panose="020B0604030504040204" pitchFamily="34" charset="0"/>
              <a:cs typeface="Verdana" panose="020B0604030504040204" pitchFamily="34" charset="0"/>
            </a:endParaRPr>
          </a:p>
        </p:txBody>
      </p:sp>
      <p:pic>
        <p:nvPicPr>
          <p:cNvPr id="8" name="Resim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4770" y="2266482"/>
            <a:ext cx="3613687" cy="2506995"/>
          </a:xfrm>
          <a:prstGeom prst="rect">
            <a:avLst/>
          </a:prstGeom>
        </p:spPr>
      </p:pic>
      <p:grpSp>
        <p:nvGrpSpPr>
          <p:cNvPr id="12" name="Grup 11"/>
          <p:cNvGrpSpPr/>
          <p:nvPr/>
        </p:nvGrpSpPr>
        <p:grpSpPr>
          <a:xfrm>
            <a:off x="1689315" y="144927"/>
            <a:ext cx="8710048" cy="863742"/>
            <a:chOff x="860" y="1423522"/>
            <a:chExt cx="2073080" cy="1815196"/>
          </a:xfrm>
        </p:grpSpPr>
        <p:sp>
          <p:nvSpPr>
            <p:cNvPr id="13" name="Yuvarlatılmış Dikdörtgen 12"/>
            <p:cNvSpPr/>
            <p:nvPr/>
          </p:nvSpPr>
          <p:spPr>
            <a:xfrm>
              <a:off x="860" y="1423522"/>
              <a:ext cx="2073080" cy="1815196"/>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 name="Yuvarlatılmış Dikdörtgen 4"/>
            <p:cNvSpPr/>
            <p:nvPr/>
          </p:nvSpPr>
          <p:spPr>
            <a:xfrm>
              <a:off x="89471" y="1450007"/>
              <a:ext cx="1895858" cy="163797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a:r>
                <a:rPr lang="tr-TR" sz="3200" b="1" dirty="0" smtClean="0">
                  <a:latin typeface="Verdana" panose="020B0604030504040204" pitchFamily="34" charset="0"/>
                  <a:ea typeface="Verdana" panose="020B0604030504040204" pitchFamily="34" charset="0"/>
                  <a:cs typeface="Verdana" panose="020B0604030504040204" pitchFamily="34" charset="0"/>
                </a:rPr>
                <a:t>YÖNTEM – 2 </a:t>
              </a:r>
              <a:r>
                <a:rPr lang="tr-TR" sz="2800" b="1" i="1" dirty="0" smtClean="0">
                  <a:latin typeface="Verdana" panose="020B0604030504040204" pitchFamily="34" charset="0"/>
                  <a:ea typeface="Verdana" panose="020B0604030504040204" pitchFamily="34" charset="0"/>
                  <a:cs typeface="Verdana" panose="020B0604030504040204" pitchFamily="34" charset="0"/>
                </a:rPr>
                <a:t>(madde 21)</a:t>
              </a:r>
              <a:endParaRPr lang="tr-TR" sz="2800" b="1" i="1" dirty="0">
                <a:latin typeface="Verdana" panose="020B0604030504040204" pitchFamily="34" charset="0"/>
                <a:ea typeface="Verdana" panose="020B0604030504040204" pitchFamily="34" charset="0"/>
                <a:cs typeface="Verdana" panose="020B0604030504040204" pitchFamily="34" charset="0"/>
              </a:endParaRPr>
            </a:p>
          </p:txBody>
        </p:sp>
      </p:grpSp>
    </p:spTree>
    <p:extLst>
      <p:ext uri="{BB962C8B-B14F-4D97-AF65-F5344CB8AC3E}">
        <p14:creationId xmlns:p14="http://schemas.microsoft.com/office/powerpoint/2010/main" val="295707463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a:xfrm>
            <a:off x="9277014" y="6356350"/>
            <a:ext cx="2743200" cy="365125"/>
          </a:xfrm>
        </p:spPr>
        <p:txBody>
          <a:bodyPr/>
          <a:lstStyle/>
          <a:p>
            <a:fld id="{F3AC640D-BA70-4E29-8800-8AD267750801}" type="slidenum">
              <a:rPr lang="tr-TR" sz="1600" smtClean="0">
                <a:latin typeface="Verdana" panose="020B0604030504040204" pitchFamily="34" charset="0"/>
                <a:ea typeface="Verdana" panose="020B0604030504040204" pitchFamily="34" charset="0"/>
                <a:cs typeface="Verdana" panose="020B0604030504040204" pitchFamily="34" charset="0"/>
              </a:rPr>
              <a:t>5</a:t>
            </a:fld>
            <a:r>
              <a:rPr lang="tr-TR" sz="1600" dirty="0" smtClean="0">
                <a:latin typeface="Verdana" panose="020B0604030504040204" pitchFamily="34" charset="0"/>
                <a:ea typeface="Verdana" panose="020B0604030504040204" pitchFamily="34" charset="0"/>
                <a:cs typeface="Verdana" panose="020B0604030504040204" pitchFamily="34" charset="0"/>
              </a:rPr>
              <a:t>/14</a:t>
            </a:r>
            <a:endParaRPr lang="tr-TR" sz="1600" dirty="0">
              <a:latin typeface="Verdana" panose="020B0604030504040204" pitchFamily="34" charset="0"/>
              <a:ea typeface="Verdana" panose="020B0604030504040204" pitchFamily="34" charset="0"/>
              <a:cs typeface="Verdana" panose="020B0604030504040204" pitchFamily="34" charset="0"/>
            </a:endParaRPr>
          </a:p>
        </p:txBody>
      </p:sp>
      <p:pic>
        <p:nvPicPr>
          <p:cNvPr id="4" name="Resim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5039" y="3300026"/>
            <a:ext cx="5336961" cy="3557974"/>
          </a:xfrm>
          <a:prstGeom prst="rect">
            <a:avLst/>
          </a:prstGeom>
        </p:spPr>
      </p:pic>
      <p:pic>
        <p:nvPicPr>
          <p:cNvPr id="5" name="Resim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55039" y="1397"/>
            <a:ext cx="5336961" cy="3433952"/>
          </a:xfrm>
          <a:prstGeom prst="rect">
            <a:avLst/>
          </a:prstGeom>
        </p:spPr>
      </p:pic>
      <p:pic>
        <p:nvPicPr>
          <p:cNvPr id="12" name="Resim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 y="1535210"/>
            <a:ext cx="6855039" cy="4290846"/>
          </a:xfrm>
          <a:prstGeom prst="rect">
            <a:avLst/>
          </a:prstGeom>
        </p:spPr>
      </p:pic>
      <p:sp>
        <p:nvSpPr>
          <p:cNvPr id="15" name="Dikdörtgen 14"/>
          <p:cNvSpPr/>
          <p:nvPr/>
        </p:nvSpPr>
        <p:spPr>
          <a:xfrm>
            <a:off x="0" y="16673"/>
            <a:ext cx="6855039" cy="1477328"/>
          </a:xfrm>
          <a:prstGeom prst="rect">
            <a:avLst/>
          </a:prstGeom>
          <a:solidFill>
            <a:schemeClr val="bg1">
              <a:lumMod val="85000"/>
            </a:schemeClr>
          </a:solidFill>
        </p:spPr>
        <p:txBody>
          <a:bodyPr wrap="square">
            <a:spAutoFit/>
          </a:bodyPr>
          <a:lstStyle/>
          <a:p>
            <a:pPr algn="ctr"/>
            <a:endParaRPr lang="tr-TR" dirty="0" smtClean="0">
              <a:latin typeface="Verdana" panose="020B0604030504040204" pitchFamily="34" charset="0"/>
              <a:ea typeface="Verdana" panose="020B0604030504040204" pitchFamily="34" charset="0"/>
              <a:cs typeface="Verdana" panose="020B0604030504040204" pitchFamily="34" charset="0"/>
            </a:endParaRPr>
          </a:p>
          <a:p>
            <a:pPr algn="ctr"/>
            <a:r>
              <a:rPr lang="tr-TR" dirty="0" smtClean="0">
                <a:latin typeface="Verdana" panose="020B0604030504040204" pitchFamily="34" charset="0"/>
                <a:ea typeface="Verdana" panose="020B0604030504040204" pitchFamily="34" charset="0"/>
                <a:cs typeface="Verdana" panose="020B0604030504040204" pitchFamily="34" charset="0"/>
              </a:rPr>
              <a:t>‘MOL COMFORT’ - </a:t>
            </a:r>
            <a:r>
              <a:rPr lang="en-US" dirty="0" smtClean="0">
                <a:latin typeface="Verdana" panose="020B0604030504040204" pitchFamily="34" charset="0"/>
                <a:ea typeface="Verdana" panose="020B0604030504040204" pitchFamily="34" charset="0"/>
                <a:cs typeface="Verdana" panose="020B0604030504040204" pitchFamily="34" charset="0"/>
              </a:rPr>
              <a:t> </a:t>
            </a:r>
            <a:r>
              <a:rPr lang="tr-TR" dirty="0" smtClean="0">
                <a:latin typeface="Verdana" panose="020B0604030504040204" pitchFamily="34" charset="0"/>
                <a:ea typeface="Verdana" panose="020B0604030504040204" pitchFamily="34" charset="0"/>
                <a:cs typeface="Verdana" panose="020B0604030504040204" pitchFamily="34" charset="0"/>
              </a:rPr>
              <a:t>Haziran 2013 (Hint Okyanusu)  </a:t>
            </a:r>
          </a:p>
          <a:p>
            <a:pPr algn="ctr"/>
            <a:endParaRPr lang="tr-TR" dirty="0">
              <a:latin typeface="Verdana" panose="020B0604030504040204" pitchFamily="34" charset="0"/>
              <a:ea typeface="Verdana" panose="020B0604030504040204" pitchFamily="34" charset="0"/>
              <a:cs typeface="Verdana" panose="020B0604030504040204" pitchFamily="34" charset="0"/>
            </a:endParaRPr>
          </a:p>
          <a:p>
            <a:pPr algn="ctr"/>
            <a:r>
              <a:rPr lang="tr-TR" dirty="0" smtClean="0">
                <a:latin typeface="Verdana" panose="020B0604030504040204" pitchFamily="34" charset="0"/>
                <a:ea typeface="Verdana" panose="020B0604030504040204" pitchFamily="34" charset="0"/>
                <a:cs typeface="Verdana" panose="020B0604030504040204" pitchFamily="34" charset="0"/>
              </a:rPr>
              <a:t>Yaklaşık 7.000 konteyner</a:t>
            </a:r>
          </a:p>
          <a:p>
            <a:pPr algn="ctr"/>
            <a:endParaRPr lang="tr-TR" dirty="0" smtClean="0">
              <a:latin typeface="Verdana" panose="020B0604030504040204" pitchFamily="34" charset="0"/>
              <a:ea typeface="Verdana" panose="020B0604030504040204" pitchFamily="34" charset="0"/>
              <a:cs typeface="Verdana" panose="020B0604030504040204" pitchFamily="34" charset="0"/>
            </a:endParaRPr>
          </a:p>
        </p:txBody>
      </p:sp>
      <p:sp>
        <p:nvSpPr>
          <p:cNvPr id="18" name="Oval 17"/>
          <p:cNvSpPr/>
          <p:nvPr/>
        </p:nvSpPr>
        <p:spPr>
          <a:xfrm>
            <a:off x="2726575" y="3082111"/>
            <a:ext cx="1047403" cy="1240507"/>
          </a:xfrm>
          <a:prstGeom prst="ellipse">
            <a:avLst/>
          </a:prstGeom>
          <a:solidFill>
            <a:schemeClr val="accent1">
              <a:alpha val="0"/>
            </a:schemeClr>
          </a:solidFill>
          <a:ln w="38100"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b="1" dirty="0"/>
          </a:p>
        </p:txBody>
      </p:sp>
    </p:spTree>
    <p:extLst>
      <p:ext uri="{BB962C8B-B14F-4D97-AF65-F5344CB8AC3E}">
        <p14:creationId xmlns:p14="http://schemas.microsoft.com/office/powerpoint/2010/main" val="284595067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a:xfrm>
            <a:off x="9215022" y="6356350"/>
            <a:ext cx="2743200" cy="365125"/>
          </a:xfrm>
        </p:spPr>
        <p:txBody>
          <a:bodyPr/>
          <a:lstStyle/>
          <a:p>
            <a:fld id="{F3AC640D-BA70-4E29-8800-8AD267750801}" type="slidenum">
              <a:rPr lang="tr-TR" smtClean="0">
                <a:latin typeface="Verdana" panose="020B0604030504040204" pitchFamily="34" charset="0"/>
                <a:ea typeface="Verdana" panose="020B0604030504040204" pitchFamily="34" charset="0"/>
                <a:cs typeface="Verdana" panose="020B0604030504040204" pitchFamily="34" charset="0"/>
              </a:rPr>
              <a:t>50</a:t>
            </a:fld>
            <a:endParaRPr lang="tr-TR" dirty="0">
              <a:latin typeface="Verdana" panose="020B0604030504040204" pitchFamily="34" charset="0"/>
              <a:ea typeface="Verdana" panose="020B0604030504040204" pitchFamily="34" charset="0"/>
              <a:cs typeface="Verdana" panose="020B0604030504040204" pitchFamily="34" charset="0"/>
            </a:endParaRPr>
          </a:p>
        </p:txBody>
      </p:sp>
      <p:grpSp>
        <p:nvGrpSpPr>
          <p:cNvPr id="12" name="Grup 11"/>
          <p:cNvGrpSpPr/>
          <p:nvPr/>
        </p:nvGrpSpPr>
        <p:grpSpPr>
          <a:xfrm>
            <a:off x="1689315" y="144927"/>
            <a:ext cx="8710048" cy="863742"/>
            <a:chOff x="860" y="1423522"/>
            <a:chExt cx="2073080" cy="1815196"/>
          </a:xfrm>
        </p:grpSpPr>
        <p:sp>
          <p:nvSpPr>
            <p:cNvPr id="13" name="Yuvarlatılmış Dikdörtgen 12"/>
            <p:cNvSpPr/>
            <p:nvPr/>
          </p:nvSpPr>
          <p:spPr>
            <a:xfrm>
              <a:off x="860" y="1423522"/>
              <a:ext cx="2073080" cy="1815196"/>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 name="Yuvarlatılmış Dikdörtgen 4"/>
            <p:cNvSpPr/>
            <p:nvPr/>
          </p:nvSpPr>
          <p:spPr>
            <a:xfrm>
              <a:off x="89471" y="1450007"/>
              <a:ext cx="1895858" cy="163797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a:r>
                <a:rPr lang="tr-TR" sz="3200" b="1" dirty="0" smtClean="0">
                  <a:latin typeface="Verdana" panose="020B0604030504040204" pitchFamily="34" charset="0"/>
                  <a:ea typeface="Verdana" panose="020B0604030504040204" pitchFamily="34" charset="0"/>
                  <a:cs typeface="Verdana" panose="020B0604030504040204" pitchFamily="34" charset="0"/>
                </a:rPr>
                <a:t>YÖNTEM – 2 </a:t>
              </a:r>
              <a:r>
                <a:rPr lang="tr-TR" sz="2800" b="1" i="1" dirty="0" smtClean="0">
                  <a:latin typeface="Verdana" panose="020B0604030504040204" pitchFamily="34" charset="0"/>
                  <a:ea typeface="Verdana" panose="020B0604030504040204" pitchFamily="34" charset="0"/>
                  <a:cs typeface="Verdana" panose="020B0604030504040204" pitchFamily="34" charset="0"/>
                </a:rPr>
                <a:t>(madde 21)</a:t>
              </a:r>
              <a:endParaRPr lang="tr-TR" sz="2800" b="1" i="1" dirty="0">
                <a:latin typeface="Verdana" panose="020B0604030504040204" pitchFamily="34" charset="0"/>
                <a:ea typeface="Verdana" panose="020B0604030504040204" pitchFamily="34" charset="0"/>
                <a:cs typeface="Verdana" panose="020B0604030504040204" pitchFamily="34" charset="0"/>
              </a:endParaRPr>
            </a:p>
          </p:txBody>
        </p:sp>
      </p:grpSp>
      <p:sp>
        <p:nvSpPr>
          <p:cNvPr id="15" name="Dikdörtgen 14"/>
          <p:cNvSpPr/>
          <p:nvPr/>
        </p:nvSpPr>
        <p:spPr>
          <a:xfrm>
            <a:off x="648393" y="1689252"/>
            <a:ext cx="11218356" cy="4339650"/>
          </a:xfrm>
          <a:prstGeom prst="rect">
            <a:avLst/>
          </a:prstGeom>
        </p:spPr>
        <p:txBody>
          <a:bodyPr wrap="square">
            <a:spAutoFit/>
          </a:bodyPr>
          <a:lstStyle/>
          <a:p>
            <a:pPr algn="just"/>
            <a:r>
              <a:rPr lang="tr-TR" sz="2200" dirty="0" smtClean="0">
                <a:latin typeface="Verdana" panose="020B0604030504040204" pitchFamily="34" charset="0"/>
                <a:ea typeface="Verdana" panose="020B0604030504040204" pitchFamily="34" charset="0"/>
                <a:cs typeface="Verdana" panose="020B0604030504040204" pitchFamily="34" charset="0"/>
              </a:rPr>
              <a:t>Yöntem-2 </a:t>
            </a:r>
            <a:r>
              <a:rPr lang="tr-TR" sz="2200" dirty="0">
                <a:latin typeface="Verdana" panose="020B0604030504040204" pitchFamily="34" charset="0"/>
                <a:ea typeface="Verdana" panose="020B0604030504040204" pitchFamily="34" charset="0"/>
                <a:cs typeface="Verdana" panose="020B0604030504040204" pitchFamily="34" charset="0"/>
              </a:rPr>
              <a:t>sadece </a:t>
            </a:r>
            <a:r>
              <a:rPr lang="tr-TR" sz="2200" dirty="0" smtClean="0">
                <a:latin typeface="Verdana" panose="020B0604030504040204" pitchFamily="34" charset="0"/>
                <a:ea typeface="Verdana" panose="020B0604030504040204" pitchFamily="34" charset="0"/>
                <a:cs typeface="Verdana" panose="020B0604030504040204" pitchFamily="34" charset="0"/>
              </a:rPr>
              <a:t>Yetkilendirilmiş Yükümlü (AEO) </a:t>
            </a:r>
            <a:r>
              <a:rPr lang="tr-TR" sz="2200" dirty="0">
                <a:latin typeface="Verdana" panose="020B0604030504040204" pitchFamily="34" charset="0"/>
                <a:ea typeface="Verdana" panose="020B0604030504040204" pitchFamily="34" charset="0"/>
                <a:cs typeface="Verdana" panose="020B0604030504040204" pitchFamily="34" charset="0"/>
              </a:rPr>
              <a:t>statüsüne sahip olan ve İdare tarafından yetkilendirilen </a:t>
            </a:r>
            <a:r>
              <a:rPr lang="tr-TR" sz="2200" dirty="0" smtClean="0">
                <a:latin typeface="Verdana" panose="020B0604030504040204" pitchFamily="34" charset="0"/>
                <a:ea typeface="Verdana" panose="020B0604030504040204" pitchFamily="34" charset="0"/>
                <a:cs typeface="Verdana" panose="020B0604030504040204" pitchFamily="34" charset="0"/>
              </a:rPr>
              <a:t>Yükletenler </a:t>
            </a:r>
            <a:r>
              <a:rPr lang="tr-TR" sz="2200" dirty="0">
                <a:latin typeface="Verdana" panose="020B0604030504040204" pitchFamily="34" charset="0"/>
                <a:ea typeface="Verdana" panose="020B0604030504040204" pitchFamily="34" charset="0"/>
                <a:cs typeface="Verdana" panose="020B0604030504040204" pitchFamily="34" charset="0"/>
              </a:rPr>
              <a:t>tarafından kullanılır</a:t>
            </a:r>
            <a:r>
              <a:rPr lang="tr-TR" sz="2200" dirty="0" smtClean="0">
                <a:latin typeface="Verdana" panose="020B0604030504040204" pitchFamily="34" charset="0"/>
                <a:ea typeface="Verdana" panose="020B0604030504040204" pitchFamily="34" charset="0"/>
                <a:cs typeface="Verdana" panose="020B0604030504040204" pitchFamily="34" charset="0"/>
              </a:rPr>
              <a:t>.</a:t>
            </a:r>
          </a:p>
          <a:p>
            <a:pPr algn="just"/>
            <a:r>
              <a:rPr lang="tr-TR" sz="2000" i="1" dirty="0" smtClean="0">
                <a:latin typeface="Verdana" panose="020B0604030504040204" pitchFamily="34" charset="0"/>
                <a:ea typeface="Verdana" panose="020B0604030504040204" pitchFamily="34" charset="0"/>
                <a:cs typeface="Verdana" panose="020B0604030504040204" pitchFamily="34" charset="0"/>
              </a:rPr>
              <a:t>										 (madde 21.3)</a:t>
            </a:r>
            <a:r>
              <a:rPr lang="tr-TR" sz="2000" dirty="0" smtClean="0">
                <a:latin typeface="Verdana" panose="020B0604030504040204" pitchFamily="34" charset="0"/>
                <a:ea typeface="Verdana" panose="020B0604030504040204" pitchFamily="34" charset="0"/>
                <a:cs typeface="Verdana" panose="020B0604030504040204" pitchFamily="34" charset="0"/>
              </a:rPr>
              <a:t> </a:t>
            </a:r>
          </a:p>
          <a:p>
            <a:pPr algn="just"/>
            <a:endParaRPr lang="tr-TR" sz="2000" dirty="0">
              <a:latin typeface="Verdana" panose="020B0604030504040204" pitchFamily="34" charset="0"/>
              <a:ea typeface="Verdana" panose="020B0604030504040204" pitchFamily="34" charset="0"/>
              <a:cs typeface="Verdana" panose="020B0604030504040204" pitchFamily="34" charset="0"/>
            </a:endParaRPr>
          </a:p>
          <a:p>
            <a:pPr algn="just"/>
            <a:r>
              <a:rPr lang="tr-TR" sz="2200" dirty="0" smtClean="0">
                <a:latin typeface="Verdana" panose="020B0604030504040204" pitchFamily="34" charset="0"/>
                <a:ea typeface="Verdana" panose="020B0604030504040204" pitchFamily="34" charset="0"/>
                <a:cs typeface="Verdana" panose="020B0604030504040204" pitchFamily="34" charset="0"/>
              </a:rPr>
              <a:t>Yükleten </a:t>
            </a:r>
            <a:r>
              <a:rPr lang="tr-TR" sz="2200" dirty="0">
                <a:latin typeface="Verdana" panose="020B0604030504040204" pitchFamily="34" charset="0"/>
                <a:ea typeface="Verdana" panose="020B0604030504040204" pitchFamily="34" charset="0"/>
                <a:cs typeface="Verdana" panose="020B0604030504040204" pitchFamily="34" charset="0"/>
              </a:rPr>
              <a:t>tarafından Yöntem-2 kapsamında kullanılacak </a:t>
            </a:r>
            <a:r>
              <a:rPr lang="tr-TR" sz="2200" dirty="0" err="1">
                <a:latin typeface="Verdana" panose="020B0604030504040204" pitchFamily="34" charset="0"/>
                <a:ea typeface="Verdana" panose="020B0604030504040204" pitchFamily="34" charset="0"/>
                <a:cs typeface="Verdana" panose="020B0604030504040204" pitchFamily="34" charset="0"/>
              </a:rPr>
              <a:t>sertifikanlandırılmış</a:t>
            </a:r>
            <a:r>
              <a:rPr lang="tr-TR" sz="2200" dirty="0">
                <a:latin typeface="Verdana" panose="020B0604030504040204" pitchFamily="34" charset="0"/>
                <a:ea typeface="Verdana" panose="020B0604030504040204" pitchFamily="34" charset="0"/>
                <a:cs typeface="Verdana" panose="020B0604030504040204" pitchFamily="34" charset="0"/>
              </a:rPr>
              <a:t> metot İdare tarafından onaylanır. </a:t>
            </a:r>
          </a:p>
          <a:p>
            <a:pPr algn="just"/>
            <a:r>
              <a:rPr lang="tr-TR" sz="2000" i="1" dirty="0" smtClean="0">
                <a:latin typeface="Verdana" panose="020B0604030504040204" pitchFamily="34" charset="0"/>
                <a:ea typeface="Verdana" panose="020B0604030504040204" pitchFamily="34" charset="0"/>
                <a:cs typeface="Verdana" panose="020B0604030504040204" pitchFamily="34" charset="0"/>
              </a:rPr>
              <a:t>										 (</a:t>
            </a:r>
            <a:r>
              <a:rPr lang="tr-TR" sz="2000" i="1" dirty="0">
                <a:latin typeface="Verdana" panose="020B0604030504040204" pitchFamily="34" charset="0"/>
                <a:ea typeface="Verdana" panose="020B0604030504040204" pitchFamily="34" charset="0"/>
                <a:cs typeface="Verdana" panose="020B0604030504040204" pitchFamily="34" charset="0"/>
              </a:rPr>
              <a:t>madde </a:t>
            </a:r>
            <a:r>
              <a:rPr lang="tr-TR" sz="2000" i="1" dirty="0" smtClean="0">
                <a:latin typeface="Verdana" panose="020B0604030504040204" pitchFamily="34" charset="0"/>
                <a:ea typeface="Verdana" panose="020B0604030504040204" pitchFamily="34" charset="0"/>
                <a:cs typeface="Verdana" panose="020B0604030504040204" pitchFamily="34" charset="0"/>
              </a:rPr>
              <a:t>21.4)</a:t>
            </a:r>
          </a:p>
          <a:p>
            <a:pPr algn="just"/>
            <a:endParaRPr lang="tr-TR" sz="2000" dirty="0" smtClean="0">
              <a:latin typeface="Verdana" panose="020B0604030504040204" pitchFamily="34" charset="0"/>
              <a:ea typeface="Verdana" panose="020B0604030504040204" pitchFamily="34" charset="0"/>
              <a:cs typeface="Verdana" panose="020B0604030504040204" pitchFamily="34" charset="0"/>
            </a:endParaRPr>
          </a:p>
          <a:p>
            <a:pPr algn="just"/>
            <a:r>
              <a:rPr lang="tr-TR" sz="2200" dirty="0" smtClean="0">
                <a:latin typeface="Verdana" panose="020B0604030504040204" pitchFamily="34" charset="0"/>
                <a:ea typeface="Verdana" panose="020B0604030504040204" pitchFamily="34" charset="0"/>
                <a:cs typeface="Verdana" panose="020B0604030504040204" pitchFamily="34" charset="0"/>
              </a:rPr>
              <a:t>Konteynere </a:t>
            </a:r>
            <a:r>
              <a:rPr lang="tr-TR" sz="2200" dirty="0">
                <a:latin typeface="Verdana" panose="020B0604030504040204" pitchFamily="34" charset="0"/>
                <a:ea typeface="Verdana" panose="020B0604030504040204" pitchFamily="34" charset="0"/>
                <a:cs typeface="Verdana" panose="020B0604030504040204" pitchFamily="34" charset="0"/>
              </a:rPr>
              <a:t>yüklenecek hurda metal, torbasız (dökme) tahıl ürünleri ve dökme haldeki yükler gibi Yöntem-2’nin kullanılmasının uygun olmadığı yükler söz konusu olduğunda, dolu konteynerin brüt ağırlığının belirlenmesi için Yöntem-1 kullanılır. </a:t>
            </a:r>
            <a:endParaRPr lang="tr-TR" sz="2200" dirty="0" smtClean="0">
              <a:latin typeface="Verdana" panose="020B0604030504040204" pitchFamily="34" charset="0"/>
              <a:ea typeface="Verdana" panose="020B0604030504040204" pitchFamily="34" charset="0"/>
              <a:cs typeface="Verdana" panose="020B0604030504040204" pitchFamily="34" charset="0"/>
            </a:endParaRPr>
          </a:p>
          <a:p>
            <a:pPr algn="just"/>
            <a:r>
              <a:rPr lang="tr-TR" sz="2000" i="1" dirty="0" smtClean="0">
                <a:latin typeface="Verdana" panose="020B0604030504040204" pitchFamily="34" charset="0"/>
                <a:ea typeface="Verdana" panose="020B0604030504040204" pitchFamily="34" charset="0"/>
                <a:cs typeface="Verdana" panose="020B0604030504040204" pitchFamily="34" charset="0"/>
              </a:rPr>
              <a:t>										 (</a:t>
            </a:r>
            <a:r>
              <a:rPr lang="tr-TR" sz="2000" i="1" dirty="0">
                <a:latin typeface="Verdana" panose="020B0604030504040204" pitchFamily="34" charset="0"/>
                <a:ea typeface="Verdana" panose="020B0604030504040204" pitchFamily="34" charset="0"/>
                <a:cs typeface="Verdana" panose="020B0604030504040204" pitchFamily="34" charset="0"/>
              </a:rPr>
              <a:t>madde </a:t>
            </a:r>
            <a:r>
              <a:rPr lang="tr-TR" sz="2000" i="1" dirty="0" smtClean="0">
                <a:latin typeface="Verdana" panose="020B0604030504040204" pitchFamily="34" charset="0"/>
                <a:ea typeface="Verdana" panose="020B0604030504040204" pitchFamily="34" charset="0"/>
                <a:cs typeface="Verdana" panose="020B0604030504040204" pitchFamily="34" charset="0"/>
              </a:rPr>
              <a:t>21.5)</a:t>
            </a:r>
            <a:endParaRPr lang="tr-TR" sz="20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73058310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a:xfrm>
            <a:off x="9215022" y="6356350"/>
            <a:ext cx="2743200" cy="365125"/>
          </a:xfrm>
        </p:spPr>
        <p:txBody>
          <a:bodyPr/>
          <a:lstStyle/>
          <a:p>
            <a:fld id="{F3AC640D-BA70-4E29-8800-8AD267750801}" type="slidenum">
              <a:rPr lang="tr-TR" smtClean="0">
                <a:latin typeface="Verdana" panose="020B0604030504040204" pitchFamily="34" charset="0"/>
                <a:ea typeface="Verdana" panose="020B0604030504040204" pitchFamily="34" charset="0"/>
                <a:cs typeface="Verdana" panose="020B0604030504040204" pitchFamily="34" charset="0"/>
              </a:rPr>
              <a:t>51</a:t>
            </a:fld>
            <a:endParaRPr lang="tr-TR" dirty="0">
              <a:latin typeface="Verdana" panose="020B0604030504040204" pitchFamily="34" charset="0"/>
              <a:ea typeface="Verdana" panose="020B0604030504040204" pitchFamily="34" charset="0"/>
              <a:cs typeface="Verdana" panose="020B0604030504040204" pitchFamily="34" charset="0"/>
            </a:endParaRPr>
          </a:p>
        </p:txBody>
      </p:sp>
      <p:grpSp>
        <p:nvGrpSpPr>
          <p:cNvPr id="12" name="Grup 11"/>
          <p:cNvGrpSpPr/>
          <p:nvPr/>
        </p:nvGrpSpPr>
        <p:grpSpPr>
          <a:xfrm>
            <a:off x="1689315" y="144927"/>
            <a:ext cx="8710048" cy="863742"/>
            <a:chOff x="860" y="1423522"/>
            <a:chExt cx="2073080" cy="1815196"/>
          </a:xfrm>
        </p:grpSpPr>
        <p:sp>
          <p:nvSpPr>
            <p:cNvPr id="13" name="Yuvarlatılmış Dikdörtgen 12"/>
            <p:cNvSpPr/>
            <p:nvPr/>
          </p:nvSpPr>
          <p:spPr>
            <a:xfrm>
              <a:off x="860" y="1423522"/>
              <a:ext cx="2073080" cy="1815196"/>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 name="Yuvarlatılmış Dikdörtgen 4"/>
            <p:cNvSpPr/>
            <p:nvPr/>
          </p:nvSpPr>
          <p:spPr>
            <a:xfrm>
              <a:off x="89471" y="1450007"/>
              <a:ext cx="1895858" cy="163797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a:r>
                <a:rPr lang="tr-TR" sz="3200" b="1" dirty="0" smtClean="0">
                  <a:latin typeface="Verdana" panose="020B0604030504040204" pitchFamily="34" charset="0"/>
                  <a:ea typeface="Verdana" panose="020B0604030504040204" pitchFamily="34" charset="0"/>
                  <a:cs typeface="Verdana" panose="020B0604030504040204" pitchFamily="34" charset="0"/>
                </a:rPr>
                <a:t>YÖNTEM – 2 </a:t>
              </a:r>
              <a:r>
                <a:rPr lang="tr-TR" sz="2800" b="1" i="1" dirty="0" smtClean="0">
                  <a:latin typeface="Verdana" panose="020B0604030504040204" pitchFamily="34" charset="0"/>
                  <a:ea typeface="Verdana" panose="020B0604030504040204" pitchFamily="34" charset="0"/>
                  <a:cs typeface="Verdana" panose="020B0604030504040204" pitchFamily="34" charset="0"/>
                </a:rPr>
                <a:t>(madde 22.1/22.2)</a:t>
              </a:r>
              <a:endParaRPr lang="tr-TR" sz="2800" b="1" i="1" dirty="0">
                <a:latin typeface="Verdana" panose="020B0604030504040204" pitchFamily="34" charset="0"/>
                <a:ea typeface="Verdana" panose="020B0604030504040204" pitchFamily="34" charset="0"/>
                <a:cs typeface="Verdana" panose="020B0604030504040204" pitchFamily="34" charset="0"/>
              </a:endParaRPr>
            </a:p>
          </p:txBody>
        </p:sp>
      </p:grpSp>
      <p:sp>
        <p:nvSpPr>
          <p:cNvPr id="15" name="Dikdörtgen 14"/>
          <p:cNvSpPr/>
          <p:nvPr/>
        </p:nvSpPr>
        <p:spPr>
          <a:xfrm>
            <a:off x="648393" y="1406627"/>
            <a:ext cx="11218356" cy="4832092"/>
          </a:xfrm>
          <a:prstGeom prst="rect">
            <a:avLst/>
          </a:prstGeom>
        </p:spPr>
        <p:txBody>
          <a:bodyPr wrap="square">
            <a:spAutoFit/>
          </a:bodyPr>
          <a:lstStyle/>
          <a:p>
            <a:r>
              <a:rPr lang="tr-TR" sz="2200" dirty="0">
                <a:latin typeface="Verdana" panose="020B0604030504040204" pitchFamily="34" charset="0"/>
                <a:ea typeface="Verdana" panose="020B0604030504040204" pitchFamily="34" charset="0"/>
                <a:cs typeface="Verdana" panose="020B0604030504040204" pitchFamily="34" charset="0"/>
              </a:rPr>
              <a:t>Yöntem-2’yi </a:t>
            </a:r>
            <a:r>
              <a:rPr lang="tr-TR" sz="2200" dirty="0" smtClean="0">
                <a:latin typeface="Verdana" panose="020B0604030504040204" pitchFamily="34" charset="0"/>
                <a:ea typeface="Verdana" panose="020B0604030504040204" pitchFamily="34" charset="0"/>
                <a:cs typeface="Verdana" panose="020B0604030504040204" pitchFamily="34" charset="0"/>
              </a:rPr>
              <a:t>kullanmak isteyen yükletenler Ek-1’de yer alan </a:t>
            </a:r>
            <a:r>
              <a:rPr lang="tr-TR" sz="2200" dirty="0">
                <a:latin typeface="Verdana" panose="020B0604030504040204" pitchFamily="34" charset="0"/>
                <a:ea typeface="Verdana" panose="020B0604030504040204" pitchFamily="34" charset="0"/>
                <a:cs typeface="Verdana" panose="020B0604030504040204" pitchFamily="34" charset="0"/>
              </a:rPr>
              <a:t>başvuru </a:t>
            </a:r>
            <a:r>
              <a:rPr lang="tr-TR" sz="2200" dirty="0" smtClean="0">
                <a:latin typeface="Verdana" panose="020B0604030504040204" pitchFamily="34" charset="0"/>
                <a:ea typeface="Verdana" panose="020B0604030504040204" pitchFamily="34" charset="0"/>
                <a:cs typeface="Verdana" panose="020B0604030504040204" pitchFamily="34" charset="0"/>
              </a:rPr>
              <a:t>formunu doldurarak İdareye </a:t>
            </a:r>
            <a:r>
              <a:rPr lang="tr-TR" sz="2200" dirty="0">
                <a:latin typeface="Verdana" panose="020B0604030504040204" pitchFamily="34" charset="0"/>
                <a:ea typeface="Verdana" panose="020B0604030504040204" pitchFamily="34" charset="0"/>
                <a:cs typeface="Verdana" panose="020B0604030504040204" pitchFamily="34" charset="0"/>
              </a:rPr>
              <a:t>başvurur. </a:t>
            </a:r>
          </a:p>
          <a:p>
            <a:endParaRPr lang="tr-TR" sz="2200" dirty="0" smtClean="0">
              <a:latin typeface="Verdana" panose="020B0604030504040204" pitchFamily="34" charset="0"/>
              <a:ea typeface="Verdana" panose="020B0604030504040204" pitchFamily="34" charset="0"/>
              <a:cs typeface="Verdana" panose="020B0604030504040204" pitchFamily="34" charset="0"/>
            </a:endParaRPr>
          </a:p>
          <a:p>
            <a:r>
              <a:rPr lang="tr-TR" sz="2200" dirty="0" smtClean="0">
                <a:latin typeface="Verdana" panose="020B0604030504040204" pitchFamily="34" charset="0"/>
                <a:ea typeface="Verdana" panose="020B0604030504040204" pitchFamily="34" charset="0"/>
                <a:cs typeface="Verdana" panose="020B0604030504040204" pitchFamily="34" charset="0"/>
              </a:rPr>
              <a:t>Başvuru </a:t>
            </a:r>
            <a:r>
              <a:rPr lang="tr-TR" sz="2200" dirty="0">
                <a:latin typeface="Verdana" panose="020B0604030504040204" pitchFamily="34" charset="0"/>
                <a:ea typeface="Verdana" panose="020B0604030504040204" pitchFamily="34" charset="0"/>
                <a:cs typeface="Verdana" panose="020B0604030504040204" pitchFamily="34" charset="0"/>
              </a:rPr>
              <a:t>formunun ekinde aşağıdaki bilgi ve belgeler sunulur: </a:t>
            </a:r>
            <a:endParaRPr lang="tr-TR" sz="2200" dirty="0" smtClean="0">
              <a:latin typeface="Verdana" panose="020B0604030504040204" pitchFamily="34" charset="0"/>
              <a:ea typeface="Verdana" panose="020B0604030504040204" pitchFamily="34" charset="0"/>
              <a:cs typeface="Verdana" panose="020B0604030504040204" pitchFamily="34" charset="0"/>
            </a:endParaRPr>
          </a:p>
          <a:p>
            <a:endParaRPr lang="tr-TR" sz="2200" dirty="0">
              <a:latin typeface="Verdana" panose="020B0604030504040204" pitchFamily="34" charset="0"/>
              <a:ea typeface="Verdana" panose="020B0604030504040204" pitchFamily="34" charset="0"/>
              <a:cs typeface="Verdana" panose="020B0604030504040204" pitchFamily="34" charset="0"/>
            </a:endParaRPr>
          </a:p>
          <a:p>
            <a:pPr marL="449263"/>
            <a:r>
              <a:rPr lang="tr-TR" sz="2200" dirty="0">
                <a:latin typeface="Verdana" panose="020B0604030504040204" pitchFamily="34" charset="0"/>
                <a:ea typeface="Verdana" panose="020B0604030504040204" pitchFamily="34" charset="0"/>
                <a:cs typeface="Verdana" panose="020B0604030504040204" pitchFamily="34" charset="0"/>
              </a:rPr>
              <a:t>a) Temsil ve ilzama yetkili olanlardan en az 2 (iki) kişinin adli sicil kaydı, </a:t>
            </a:r>
          </a:p>
          <a:p>
            <a:pPr marL="449263"/>
            <a:r>
              <a:rPr lang="tr-TR" sz="2200" dirty="0">
                <a:latin typeface="Verdana" panose="020B0604030504040204" pitchFamily="34" charset="0"/>
                <a:ea typeface="Verdana" panose="020B0604030504040204" pitchFamily="34" charset="0"/>
                <a:cs typeface="Verdana" panose="020B0604030504040204" pitchFamily="34" charset="0"/>
              </a:rPr>
              <a:t>b) Temsil ve ilzama yetkili olanlardan en az 2 (iki) kişinin imza sirkülerlerinin onaylı sureti, </a:t>
            </a:r>
          </a:p>
          <a:p>
            <a:pPr marL="449263"/>
            <a:r>
              <a:rPr lang="tr-TR" sz="2200" dirty="0">
                <a:latin typeface="Verdana" panose="020B0604030504040204" pitchFamily="34" charset="0"/>
                <a:ea typeface="Verdana" panose="020B0604030504040204" pitchFamily="34" charset="0"/>
                <a:cs typeface="Verdana" panose="020B0604030504040204" pitchFamily="34" charset="0"/>
              </a:rPr>
              <a:t>c) Vergi levhası fotokopisi, </a:t>
            </a:r>
          </a:p>
          <a:p>
            <a:pPr marL="449263"/>
            <a:r>
              <a:rPr lang="tr-TR" sz="2200" dirty="0">
                <a:latin typeface="Verdana" panose="020B0604030504040204" pitchFamily="34" charset="0"/>
                <a:ea typeface="Verdana" panose="020B0604030504040204" pitchFamily="34" charset="0"/>
                <a:cs typeface="Verdana" panose="020B0604030504040204" pitchFamily="34" charset="0"/>
              </a:rPr>
              <a:t>ç) Yetkilendirilmiş yükümlü statüsüne sahip olduklarını gösteren geçerli belgenin aslı veya onaylı sureti, </a:t>
            </a:r>
          </a:p>
          <a:p>
            <a:pPr marL="449263"/>
            <a:r>
              <a:rPr lang="tr-TR" sz="2200" dirty="0">
                <a:latin typeface="Verdana" panose="020B0604030504040204" pitchFamily="34" charset="0"/>
                <a:ea typeface="Verdana" panose="020B0604030504040204" pitchFamily="34" charset="0"/>
                <a:cs typeface="Verdana" panose="020B0604030504040204" pitchFamily="34" charset="0"/>
              </a:rPr>
              <a:t>d) Yöntem-2’nin uygulanmasından sorumlu kişi veya kişilerin isimleri/unvanları, </a:t>
            </a:r>
          </a:p>
          <a:p>
            <a:pPr marL="449263"/>
            <a:r>
              <a:rPr lang="tr-TR" sz="2200" dirty="0">
                <a:latin typeface="Verdana" panose="020B0604030504040204" pitchFamily="34" charset="0"/>
                <a:ea typeface="Verdana" panose="020B0604030504040204" pitchFamily="34" charset="0"/>
                <a:cs typeface="Verdana" panose="020B0604030504040204" pitchFamily="34" charset="0"/>
              </a:rPr>
              <a:t>e) Yükletenin Yöntem-2’ye yönelik belgeye dayalı uygulama prosedürü. </a:t>
            </a:r>
          </a:p>
        </p:txBody>
      </p:sp>
    </p:spTree>
    <p:extLst>
      <p:ext uri="{BB962C8B-B14F-4D97-AF65-F5344CB8AC3E}">
        <p14:creationId xmlns:p14="http://schemas.microsoft.com/office/powerpoint/2010/main" val="133153211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a:xfrm>
            <a:off x="9215022" y="6356350"/>
            <a:ext cx="2743200" cy="365125"/>
          </a:xfrm>
        </p:spPr>
        <p:txBody>
          <a:bodyPr/>
          <a:lstStyle/>
          <a:p>
            <a:fld id="{F3AC640D-BA70-4E29-8800-8AD267750801}" type="slidenum">
              <a:rPr lang="tr-TR" smtClean="0">
                <a:latin typeface="Verdana" panose="020B0604030504040204" pitchFamily="34" charset="0"/>
                <a:ea typeface="Verdana" panose="020B0604030504040204" pitchFamily="34" charset="0"/>
                <a:cs typeface="Verdana" panose="020B0604030504040204" pitchFamily="34" charset="0"/>
              </a:rPr>
              <a:t>52</a:t>
            </a:fld>
            <a:endParaRPr lang="tr-TR" dirty="0">
              <a:latin typeface="Verdana" panose="020B0604030504040204" pitchFamily="34" charset="0"/>
              <a:ea typeface="Verdana" panose="020B0604030504040204" pitchFamily="34" charset="0"/>
              <a:cs typeface="Verdana" panose="020B0604030504040204" pitchFamily="34" charset="0"/>
            </a:endParaRPr>
          </a:p>
        </p:txBody>
      </p:sp>
      <p:grpSp>
        <p:nvGrpSpPr>
          <p:cNvPr id="12" name="Grup 11"/>
          <p:cNvGrpSpPr/>
          <p:nvPr/>
        </p:nvGrpSpPr>
        <p:grpSpPr>
          <a:xfrm>
            <a:off x="1689315" y="144927"/>
            <a:ext cx="8710048" cy="863742"/>
            <a:chOff x="860" y="1423522"/>
            <a:chExt cx="2073080" cy="1815196"/>
          </a:xfrm>
        </p:grpSpPr>
        <p:sp>
          <p:nvSpPr>
            <p:cNvPr id="13" name="Yuvarlatılmış Dikdörtgen 12"/>
            <p:cNvSpPr/>
            <p:nvPr/>
          </p:nvSpPr>
          <p:spPr>
            <a:xfrm>
              <a:off x="860" y="1423522"/>
              <a:ext cx="2073080" cy="1815196"/>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 name="Yuvarlatılmış Dikdörtgen 4"/>
            <p:cNvSpPr/>
            <p:nvPr/>
          </p:nvSpPr>
          <p:spPr>
            <a:xfrm>
              <a:off x="89471" y="1450007"/>
              <a:ext cx="1895858" cy="163797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a:r>
                <a:rPr lang="tr-TR" sz="3200" b="1" dirty="0" smtClean="0">
                  <a:latin typeface="Verdana" panose="020B0604030504040204" pitchFamily="34" charset="0"/>
                  <a:ea typeface="Verdana" panose="020B0604030504040204" pitchFamily="34" charset="0"/>
                  <a:cs typeface="Verdana" panose="020B0604030504040204" pitchFamily="34" charset="0"/>
                </a:rPr>
                <a:t>YÖNTEM – 2 </a:t>
              </a:r>
              <a:r>
                <a:rPr lang="tr-TR" sz="2800" b="1" i="1" dirty="0" smtClean="0">
                  <a:latin typeface="Verdana" panose="020B0604030504040204" pitchFamily="34" charset="0"/>
                  <a:ea typeface="Verdana" panose="020B0604030504040204" pitchFamily="34" charset="0"/>
                  <a:cs typeface="Verdana" panose="020B0604030504040204" pitchFamily="34" charset="0"/>
                </a:rPr>
                <a:t>(madde 22.4)</a:t>
              </a:r>
              <a:endParaRPr lang="tr-TR" sz="2800" b="1" i="1" dirty="0">
                <a:latin typeface="Verdana" panose="020B0604030504040204" pitchFamily="34" charset="0"/>
                <a:ea typeface="Verdana" panose="020B0604030504040204" pitchFamily="34" charset="0"/>
                <a:cs typeface="Verdana" panose="020B0604030504040204" pitchFamily="34" charset="0"/>
              </a:endParaRPr>
            </a:p>
          </p:txBody>
        </p:sp>
      </p:grpSp>
      <p:sp>
        <p:nvSpPr>
          <p:cNvPr id="15" name="Dikdörtgen 14"/>
          <p:cNvSpPr/>
          <p:nvPr/>
        </p:nvSpPr>
        <p:spPr>
          <a:xfrm>
            <a:off x="648393" y="1207127"/>
            <a:ext cx="11218356" cy="5016758"/>
          </a:xfrm>
          <a:prstGeom prst="rect">
            <a:avLst/>
          </a:prstGeom>
        </p:spPr>
        <p:txBody>
          <a:bodyPr wrap="square">
            <a:spAutoFit/>
          </a:bodyPr>
          <a:lstStyle/>
          <a:p>
            <a:r>
              <a:rPr lang="tr-TR" sz="2000" dirty="0" smtClean="0">
                <a:latin typeface="Verdana" panose="020B0604030504040204" pitchFamily="34" charset="0"/>
                <a:ea typeface="Verdana" panose="020B0604030504040204" pitchFamily="34" charset="0"/>
                <a:cs typeface="Verdana" panose="020B0604030504040204" pitchFamily="34" charset="0"/>
              </a:rPr>
              <a:t>Yükleten, Yöntem-2’ye </a:t>
            </a:r>
            <a:r>
              <a:rPr lang="tr-TR" sz="2000" dirty="0">
                <a:latin typeface="Verdana" panose="020B0604030504040204" pitchFamily="34" charset="0"/>
                <a:ea typeface="Verdana" panose="020B0604030504040204" pitchFamily="34" charset="0"/>
                <a:cs typeface="Verdana" panose="020B0604030504040204" pitchFamily="34" charset="0"/>
              </a:rPr>
              <a:t>yönelik belgeye dayalı bir uygulama prosedürüne sahip olmalı ve bu prosedür asgari aşağıdakileri içermelidir</a:t>
            </a:r>
            <a:r>
              <a:rPr lang="tr-TR" sz="2000" dirty="0" smtClean="0">
                <a:latin typeface="Verdana" panose="020B0604030504040204" pitchFamily="34" charset="0"/>
                <a:ea typeface="Verdana" panose="020B0604030504040204" pitchFamily="34" charset="0"/>
                <a:cs typeface="Verdana" panose="020B0604030504040204" pitchFamily="34" charset="0"/>
              </a:rPr>
              <a:t>:</a:t>
            </a:r>
          </a:p>
          <a:p>
            <a:r>
              <a:rPr lang="tr-TR" sz="2000" dirty="0" smtClean="0">
                <a:latin typeface="Verdana" panose="020B0604030504040204" pitchFamily="34" charset="0"/>
                <a:ea typeface="Verdana" panose="020B0604030504040204" pitchFamily="34" charset="0"/>
                <a:cs typeface="Verdana" panose="020B0604030504040204" pitchFamily="34" charset="0"/>
              </a:rPr>
              <a:t> </a:t>
            </a:r>
            <a:endParaRPr lang="tr-TR" sz="2000" dirty="0">
              <a:latin typeface="Verdana" panose="020B0604030504040204" pitchFamily="34" charset="0"/>
              <a:ea typeface="Verdana" panose="020B0604030504040204" pitchFamily="34" charset="0"/>
              <a:cs typeface="Verdana" panose="020B0604030504040204" pitchFamily="34" charset="0"/>
            </a:endParaRPr>
          </a:p>
          <a:p>
            <a:pPr marL="365125"/>
            <a:r>
              <a:rPr lang="tr-TR" sz="2000" dirty="0">
                <a:latin typeface="Verdana" panose="020B0604030504040204" pitchFamily="34" charset="0"/>
                <a:ea typeface="Verdana" panose="020B0604030504040204" pitchFamily="34" charset="0"/>
                <a:cs typeface="Verdana" panose="020B0604030504040204" pitchFamily="34" charset="0"/>
              </a:rPr>
              <a:t>a) </a:t>
            </a:r>
            <a:r>
              <a:rPr lang="tr-TR" sz="2000" dirty="0" smtClean="0">
                <a:latin typeface="Verdana" panose="020B0604030504040204" pitchFamily="34" charset="0"/>
                <a:ea typeface="Verdana" panose="020B0604030504040204" pitchFamily="34" charset="0"/>
                <a:cs typeface="Verdana" panose="020B0604030504040204" pitchFamily="34" charset="0"/>
              </a:rPr>
              <a:t>Sertifikalandırılmış </a:t>
            </a:r>
            <a:r>
              <a:rPr lang="tr-TR" sz="2000" dirty="0">
                <a:latin typeface="Verdana" panose="020B0604030504040204" pitchFamily="34" charset="0"/>
                <a:ea typeface="Verdana" panose="020B0604030504040204" pitchFamily="34" charset="0"/>
                <a:cs typeface="Verdana" panose="020B0604030504040204" pitchFamily="34" charset="0"/>
              </a:rPr>
              <a:t>metodu, </a:t>
            </a:r>
          </a:p>
          <a:p>
            <a:pPr marL="365125"/>
            <a:r>
              <a:rPr lang="tr-TR" sz="2000" dirty="0">
                <a:latin typeface="Verdana" panose="020B0604030504040204" pitchFamily="34" charset="0"/>
                <a:ea typeface="Verdana" panose="020B0604030504040204" pitchFamily="34" charset="0"/>
                <a:cs typeface="Verdana" panose="020B0604030504040204" pitchFamily="34" charset="0"/>
              </a:rPr>
              <a:t>b) </a:t>
            </a:r>
            <a:r>
              <a:rPr lang="tr-TR" sz="2000" dirty="0" smtClean="0">
                <a:latin typeface="Verdana" panose="020B0604030504040204" pitchFamily="34" charset="0"/>
                <a:ea typeface="Verdana" panose="020B0604030504040204" pitchFamily="34" charset="0"/>
                <a:cs typeface="Verdana" panose="020B0604030504040204" pitchFamily="34" charset="0"/>
              </a:rPr>
              <a:t>Tartı </a:t>
            </a:r>
            <a:r>
              <a:rPr lang="tr-TR" sz="2000" dirty="0">
                <a:latin typeface="Verdana" panose="020B0604030504040204" pitchFamily="34" charset="0"/>
                <a:ea typeface="Verdana" panose="020B0604030504040204" pitchFamily="34" charset="0"/>
                <a:cs typeface="Verdana" panose="020B0604030504040204" pitchFamily="34" charset="0"/>
              </a:rPr>
              <a:t>aletlerinin cins, tür, kapasite, hata oranı, kalibrasyon ve ağırlık ölçüm doğrulaması vb. bilgilerinin detaylarını, </a:t>
            </a:r>
          </a:p>
          <a:p>
            <a:pPr marL="365125"/>
            <a:r>
              <a:rPr lang="tr-TR" sz="2000" dirty="0">
                <a:latin typeface="Verdana" panose="020B0604030504040204" pitchFamily="34" charset="0"/>
                <a:ea typeface="Verdana" panose="020B0604030504040204" pitchFamily="34" charset="0"/>
                <a:cs typeface="Verdana" panose="020B0604030504040204" pitchFamily="34" charset="0"/>
              </a:rPr>
              <a:t>c) Tartı aletlerinin bakım-onarım prosedürlerini, </a:t>
            </a:r>
          </a:p>
          <a:p>
            <a:pPr marL="365125"/>
            <a:r>
              <a:rPr lang="tr-TR" sz="2000" dirty="0">
                <a:latin typeface="Verdana" panose="020B0604030504040204" pitchFamily="34" charset="0"/>
                <a:ea typeface="Verdana" panose="020B0604030504040204" pitchFamily="34" charset="0"/>
                <a:cs typeface="Verdana" panose="020B0604030504040204" pitchFamily="34" charset="0"/>
              </a:rPr>
              <a:t>ç) Tartı aletlerinin periyodik </a:t>
            </a:r>
            <a:r>
              <a:rPr lang="tr-TR" sz="2000" dirty="0" smtClean="0">
                <a:latin typeface="Verdana" panose="020B0604030504040204" pitchFamily="34" charset="0"/>
                <a:ea typeface="Verdana" panose="020B0604030504040204" pitchFamily="34" charset="0"/>
                <a:cs typeface="Verdana" panose="020B0604030504040204" pitchFamily="34" charset="0"/>
              </a:rPr>
              <a:t>kontrol prosedürleri ile kalibrasyon </a:t>
            </a:r>
            <a:r>
              <a:rPr lang="tr-TR" sz="2000" dirty="0">
                <a:latin typeface="Verdana" panose="020B0604030504040204" pitchFamily="34" charset="0"/>
                <a:ea typeface="Verdana" panose="020B0604030504040204" pitchFamily="34" charset="0"/>
                <a:cs typeface="Verdana" panose="020B0604030504040204" pitchFamily="34" charset="0"/>
              </a:rPr>
              <a:t>ve ağırlık ölçüm doğrulama prosedürlerini, </a:t>
            </a:r>
          </a:p>
          <a:p>
            <a:pPr marL="365125"/>
            <a:r>
              <a:rPr lang="tr-TR" sz="2000" dirty="0">
                <a:latin typeface="Verdana" panose="020B0604030504040204" pitchFamily="34" charset="0"/>
                <a:ea typeface="Verdana" panose="020B0604030504040204" pitchFamily="34" charset="0"/>
                <a:cs typeface="Verdana" panose="020B0604030504040204" pitchFamily="34" charset="0"/>
              </a:rPr>
              <a:t>d) Tartımlarda oluşabilecek tutarsızlıklara ilişkin prosedürleri, </a:t>
            </a:r>
          </a:p>
          <a:p>
            <a:pPr marL="365125"/>
            <a:r>
              <a:rPr lang="tr-TR" sz="2000" dirty="0">
                <a:latin typeface="Verdana" panose="020B0604030504040204" pitchFamily="34" charset="0"/>
                <a:ea typeface="Verdana" panose="020B0604030504040204" pitchFamily="34" charset="0"/>
                <a:cs typeface="Verdana" panose="020B0604030504040204" pitchFamily="34" charset="0"/>
              </a:rPr>
              <a:t>e) Hatalı tartı aletlerinin raporlanması ve kullanımdan çekilmesine yönelik düzenlemeleri, </a:t>
            </a:r>
          </a:p>
          <a:p>
            <a:pPr marL="365125"/>
            <a:r>
              <a:rPr lang="tr-TR" sz="2000" dirty="0">
                <a:latin typeface="Verdana" panose="020B0604030504040204" pitchFamily="34" charset="0"/>
                <a:ea typeface="Verdana" panose="020B0604030504040204" pitchFamily="34" charset="0"/>
                <a:cs typeface="Verdana" panose="020B0604030504040204" pitchFamily="34" charset="0"/>
              </a:rPr>
              <a:t>f) Kayıtların muhafazasını, </a:t>
            </a:r>
          </a:p>
          <a:p>
            <a:pPr marL="365125"/>
            <a:r>
              <a:rPr lang="tr-TR" sz="2000" dirty="0">
                <a:latin typeface="Verdana" panose="020B0604030504040204" pitchFamily="34" charset="0"/>
                <a:ea typeface="Verdana" panose="020B0604030504040204" pitchFamily="34" charset="0"/>
                <a:cs typeface="Verdana" panose="020B0604030504040204" pitchFamily="34" charset="0"/>
              </a:rPr>
              <a:t>g) Eğitim hususlarını, </a:t>
            </a:r>
          </a:p>
          <a:p>
            <a:pPr marL="365125"/>
            <a:r>
              <a:rPr lang="tr-TR" sz="2000" dirty="0">
                <a:latin typeface="Verdana" panose="020B0604030504040204" pitchFamily="34" charset="0"/>
                <a:ea typeface="Verdana" panose="020B0604030504040204" pitchFamily="34" charset="0"/>
                <a:cs typeface="Verdana" panose="020B0604030504040204" pitchFamily="34" charset="0"/>
              </a:rPr>
              <a:t>ğ) Kalite Yönetim Sisteminin bir parçası olarak süreçlerin (proseslerin) halihazırda denetlendiğini gösteren sertifikaların </a:t>
            </a:r>
            <a:r>
              <a:rPr lang="tr-TR" sz="2000" dirty="0" smtClean="0">
                <a:latin typeface="Verdana" panose="020B0604030504040204" pitchFamily="34" charset="0"/>
                <a:ea typeface="Verdana" panose="020B0604030504040204" pitchFamily="34" charset="0"/>
                <a:cs typeface="Verdana" panose="020B0604030504040204" pitchFamily="34" charset="0"/>
              </a:rPr>
              <a:t>kopyasını.</a:t>
            </a:r>
            <a:endParaRPr lang="tr-TR" sz="20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99400275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a:xfrm>
            <a:off x="9215022" y="6356350"/>
            <a:ext cx="2743200" cy="365125"/>
          </a:xfrm>
        </p:spPr>
        <p:txBody>
          <a:bodyPr/>
          <a:lstStyle/>
          <a:p>
            <a:fld id="{F3AC640D-BA70-4E29-8800-8AD267750801}" type="slidenum">
              <a:rPr lang="tr-TR" smtClean="0">
                <a:latin typeface="Verdana" panose="020B0604030504040204" pitchFamily="34" charset="0"/>
                <a:ea typeface="Verdana" panose="020B0604030504040204" pitchFamily="34" charset="0"/>
                <a:cs typeface="Verdana" panose="020B0604030504040204" pitchFamily="34" charset="0"/>
              </a:rPr>
              <a:t>53</a:t>
            </a:fld>
            <a:endParaRPr lang="tr-TR" dirty="0">
              <a:latin typeface="Verdana" panose="020B0604030504040204" pitchFamily="34" charset="0"/>
              <a:ea typeface="Verdana" panose="020B0604030504040204" pitchFamily="34" charset="0"/>
              <a:cs typeface="Verdana" panose="020B0604030504040204" pitchFamily="34" charset="0"/>
            </a:endParaRPr>
          </a:p>
        </p:txBody>
      </p:sp>
      <p:grpSp>
        <p:nvGrpSpPr>
          <p:cNvPr id="12" name="Grup 11"/>
          <p:cNvGrpSpPr/>
          <p:nvPr/>
        </p:nvGrpSpPr>
        <p:grpSpPr>
          <a:xfrm>
            <a:off x="1689315" y="144927"/>
            <a:ext cx="8710048" cy="863742"/>
            <a:chOff x="860" y="1423522"/>
            <a:chExt cx="2073080" cy="1815196"/>
          </a:xfrm>
        </p:grpSpPr>
        <p:sp>
          <p:nvSpPr>
            <p:cNvPr id="13" name="Yuvarlatılmış Dikdörtgen 12"/>
            <p:cNvSpPr/>
            <p:nvPr/>
          </p:nvSpPr>
          <p:spPr>
            <a:xfrm>
              <a:off x="860" y="1423522"/>
              <a:ext cx="2073080" cy="1815196"/>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 name="Yuvarlatılmış Dikdörtgen 4"/>
            <p:cNvSpPr/>
            <p:nvPr/>
          </p:nvSpPr>
          <p:spPr>
            <a:xfrm>
              <a:off x="89471" y="1450007"/>
              <a:ext cx="1895858" cy="163797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a:r>
                <a:rPr lang="tr-TR" sz="3200" b="1" dirty="0" smtClean="0">
                  <a:latin typeface="Verdana" panose="020B0604030504040204" pitchFamily="34" charset="0"/>
                  <a:ea typeface="Verdana" panose="020B0604030504040204" pitchFamily="34" charset="0"/>
                  <a:cs typeface="Verdana" panose="020B0604030504040204" pitchFamily="34" charset="0"/>
                </a:rPr>
                <a:t>YÖNTEM – 2 </a:t>
              </a:r>
              <a:r>
                <a:rPr lang="tr-TR" sz="2800" b="1" i="1" dirty="0" smtClean="0">
                  <a:latin typeface="Verdana" panose="020B0604030504040204" pitchFamily="34" charset="0"/>
                  <a:ea typeface="Verdana" panose="020B0604030504040204" pitchFamily="34" charset="0"/>
                  <a:cs typeface="Verdana" panose="020B0604030504040204" pitchFamily="34" charset="0"/>
                </a:rPr>
                <a:t>(madde 22.5/22.6)</a:t>
              </a:r>
              <a:endParaRPr lang="tr-TR" sz="2800" b="1" i="1" dirty="0">
                <a:latin typeface="Verdana" panose="020B0604030504040204" pitchFamily="34" charset="0"/>
                <a:ea typeface="Verdana" panose="020B0604030504040204" pitchFamily="34" charset="0"/>
                <a:cs typeface="Verdana" panose="020B0604030504040204" pitchFamily="34" charset="0"/>
              </a:endParaRPr>
            </a:p>
          </p:txBody>
        </p:sp>
      </p:grpSp>
      <p:sp>
        <p:nvSpPr>
          <p:cNvPr id="15" name="Dikdörtgen 14"/>
          <p:cNvSpPr/>
          <p:nvPr/>
        </p:nvSpPr>
        <p:spPr>
          <a:xfrm>
            <a:off x="648393" y="1639377"/>
            <a:ext cx="11218356" cy="3477875"/>
          </a:xfrm>
          <a:prstGeom prst="rect">
            <a:avLst/>
          </a:prstGeom>
        </p:spPr>
        <p:txBody>
          <a:bodyPr wrap="square">
            <a:spAutoFit/>
          </a:bodyPr>
          <a:lstStyle/>
          <a:p>
            <a:pPr algn="just"/>
            <a:r>
              <a:rPr lang="tr-TR" sz="2000" b="1" dirty="0" smtClean="0">
                <a:latin typeface="Verdana" panose="020B0604030504040204" pitchFamily="34" charset="0"/>
                <a:ea typeface="Verdana" panose="020B0604030504040204" pitchFamily="34" charset="0"/>
                <a:cs typeface="Verdana" panose="020B0604030504040204" pitchFamily="34" charset="0"/>
              </a:rPr>
              <a:t>İdare; </a:t>
            </a:r>
          </a:p>
          <a:p>
            <a:pPr algn="just"/>
            <a:endParaRPr lang="tr-TR" sz="2000" dirty="0">
              <a:latin typeface="Verdana" panose="020B0604030504040204" pitchFamily="34" charset="0"/>
              <a:ea typeface="Verdana" panose="020B0604030504040204" pitchFamily="34" charset="0"/>
              <a:cs typeface="Verdana" panose="020B0604030504040204" pitchFamily="34" charset="0"/>
            </a:endParaRPr>
          </a:p>
          <a:p>
            <a:pPr marL="342900" indent="-342900" algn="just">
              <a:buFontTx/>
              <a:buChar char="-"/>
            </a:pPr>
            <a:r>
              <a:rPr lang="tr-TR" sz="2000" dirty="0" smtClean="0">
                <a:latin typeface="Verdana" panose="020B0604030504040204" pitchFamily="34" charset="0"/>
                <a:ea typeface="Verdana" panose="020B0604030504040204" pitchFamily="34" charset="0"/>
                <a:cs typeface="Verdana" panose="020B0604030504040204" pitchFamily="34" charset="0"/>
              </a:rPr>
              <a:t>Yöntem-2 başvurularını </a:t>
            </a:r>
            <a:r>
              <a:rPr lang="tr-TR" sz="2000" dirty="0">
                <a:latin typeface="Verdana" panose="020B0604030504040204" pitchFamily="34" charset="0"/>
                <a:ea typeface="Verdana" panose="020B0604030504040204" pitchFamily="34" charset="0"/>
                <a:cs typeface="Verdana" panose="020B0604030504040204" pitchFamily="34" charset="0"/>
              </a:rPr>
              <a:t>değerlendirir. </a:t>
            </a:r>
            <a:endParaRPr lang="tr-TR" sz="2000" dirty="0" smtClean="0">
              <a:latin typeface="Verdana" panose="020B0604030504040204" pitchFamily="34" charset="0"/>
              <a:ea typeface="Verdana" panose="020B0604030504040204" pitchFamily="34" charset="0"/>
              <a:cs typeface="Verdana" panose="020B0604030504040204" pitchFamily="34" charset="0"/>
            </a:endParaRPr>
          </a:p>
          <a:p>
            <a:pPr marL="342900" indent="-342900" algn="just">
              <a:buFontTx/>
              <a:buChar char="-"/>
            </a:pPr>
            <a:endParaRPr lang="tr-TR" sz="2000" dirty="0" smtClean="0">
              <a:latin typeface="Verdana" panose="020B0604030504040204" pitchFamily="34" charset="0"/>
              <a:ea typeface="Verdana" panose="020B0604030504040204" pitchFamily="34" charset="0"/>
              <a:cs typeface="Verdana" panose="020B0604030504040204" pitchFamily="34" charset="0"/>
            </a:endParaRPr>
          </a:p>
          <a:p>
            <a:pPr marL="342900" indent="-342900" algn="just">
              <a:buFontTx/>
              <a:buChar char="-"/>
            </a:pPr>
            <a:r>
              <a:rPr lang="tr-TR" sz="2000" dirty="0" smtClean="0">
                <a:latin typeface="Verdana" panose="020B0604030504040204" pitchFamily="34" charset="0"/>
                <a:ea typeface="Verdana" panose="020B0604030504040204" pitchFamily="34" charset="0"/>
                <a:cs typeface="Verdana" panose="020B0604030504040204" pitchFamily="34" charset="0"/>
              </a:rPr>
              <a:t>Gerekli </a:t>
            </a:r>
            <a:r>
              <a:rPr lang="tr-TR" sz="2000" dirty="0">
                <a:latin typeface="Verdana" panose="020B0604030504040204" pitchFamily="34" charset="0"/>
                <a:ea typeface="Verdana" panose="020B0604030504040204" pitchFamily="34" charset="0"/>
                <a:cs typeface="Verdana" panose="020B0604030504040204" pitchFamily="34" charset="0"/>
              </a:rPr>
              <a:t>görmesi halinde mahallinde inceleme </a:t>
            </a:r>
            <a:r>
              <a:rPr lang="tr-TR" sz="2000" dirty="0" smtClean="0">
                <a:latin typeface="Verdana" panose="020B0604030504040204" pitchFamily="34" charset="0"/>
                <a:ea typeface="Verdana" panose="020B0604030504040204" pitchFamily="34" charset="0"/>
                <a:cs typeface="Verdana" panose="020B0604030504040204" pitchFamily="34" charset="0"/>
              </a:rPr>
              <a:t>yapar</a:t>
            </a:r>
            <a:r>
              <a:rPr lang="tr-TR" sz="2000" dirty="0">
                <a:latin typeface="Verdana" panose="020B0604030504040204" pitchFamily="34" charset="0"/>
                <a:ea typeface="Verdana" panose="020B0604030504040204" pitchFamily="34" charset="0"/>
                <a:cs typeface="Verdana" panose="020B0604030504040204" pitchFamily="34" charset="0"/>
              </a:rPr>
              <a:t>. </a:t>
            </a:r>
            <a:endParaRPr lang="tr-TR" sz="2000" dirty="0" smtClean="0">
              <a:latin typeface="Verdana" panose="020B0604030504040204" pitchFamily="34" charset="0"/>
              <a:ea typeface="Verdana" panose="020B0604030504040204" pitchFamily="34" charset="0"/>
              <a:cs typeface="Verdana" panose="020B0604030504040204" pitchFamily="34" charset="0"/>
            </a:endParaRPr>
          </a:p>
          <a:p>
            <a:pPr marL="342900" indent="-342900" algn="just">
              <a:buFontTx/>
              <a:buChar char="-"/>
            </a:pPr>
            <a:endParaRPr lang="tr-TR" sz="2000" dirty="0" smtClean="0">
              <a:latin typeface="Verdana" panose="020B0604030504040204" pitchFamily="34" charset="0"/>
              <a:ea typeface="Verdana" panose="020B0604030504040204" pitchFamily="34" charset="0"/>
              <a:cs typeface="Verdana" panose="020B0604030504040204" pitchFamily="34" charset="0"/>
            </a:endParaRPr>
          </a:p>
          <a:p>
            <a:pPr marL="342900" indent="-342900" algn="just">
              <a:buFontTx/>
              <a:buChar char="-"/>
            </a:pPr>
            <a:r>
              <a:rPr lang="tr-TR" sz="2000" dirty="0" smtClean="0">
                <a:latin typeface="Verdana" panose="020B0604030504040204" pitchFamily="34" charset="0"/>
                <a:ea typeface="Verdana" panose="020B0604030504040204" pitchFamily="34" charset="0"/>
                <a:cs typeface="Verdana" panose="020B0604030504040204" pitchFamily="34" charset="0"/>
              </a:rPr>
              <a:t>Yöntem-2 </a:t>
            </a:r>
            <a:r>
              <a:rPr lang="tr-TR" sz="2000" dirty="0">
                <a:latin typeface="Verdana" panose="020B0604030504040204" pitchFamily="34" charset="0"/>
                <a:ea typeface="Verdana" panose="020B0604030504040204" pitchFamily="34" charset="0"/>
                <a:cs typeface="Verdana" panose="020B0604030504040204" pitchFamily="34" charset="0"/>
              </a:rPr>
              <a:t>kapsamında uygulanacak sertifikalandırılmış </a:t>
            </a:r>
            <a:r>
              <a:rPr lang="tr-TR" sz="2000" dirty="0" err="1" smtClean="0">
                <a:latin typeface="Verdana" panose="020B0604030504040204" pitchFamily="34" charset="0"/>
                <a:ea typeface="Verdana" panose="020B0604030504040204" pitchFamily="34" charset="0"/>
                <a:cs typeface="Verdana" panose="020B0604030504040204" pitchFamily="34" charset="0"/>
              </a:rPr>
              <a:t>metotu</a:t>
            </a:r>
            <a:r>
              <a:rPr lang="tr-TR" sz="2000" dirty="0" smtClean="0">
                <a:latin typeface="Verdana" panose="020B0604030504040204" pitchFamily="34" charset="0"/>
                <a:ea typeface="Verdana" panose="020B0604030504040204" pitchFamily="34" charset="0"/>
                <a:cs typeface="Verdana" panose="020B0604030504040204" pitchFamily="34" charset="0"/>
              </a:rPr>
              <a:t> inceler </a:t>
            </a:r>
            <a:r>
              <a:rPr lang="tr-TR" sz="2000" dirty="0">
                <a:latin typeface="Verdana" panose="020B0604030504040204" pitchFamily="34" charset="0"/>
                <a:ea typeface="Verdana" panose="020B0604030504040204" pitchFamily="34" charset="0"/>
                <a:cs typeface="Verdana" panose="020B0604030504040204" pitchFamily="34" charset="0"/>
              </a:rPr>
              <a:t>ve uygun </a:t>
            </a:r>
            <a:r>
              <a:rPr lang="tr-TR" sz="2000" dirty="0" smtClean="0">
                <a:latin typeface="Verdana" panose="020B0604030504040204" pitchFamily="34" charset="0"/>
                <a:ea typeface="Verdana" panose="020B0604030504040204" pitchFamily="34" charset="0"/>
                <a:cs typeface="Verdana" panose="020B0604030504040204" pitchFamily="34" charset="0"/>
              </a:rPr>
              <a:t>bulması </a:t>
            </a:r>
            <a:r>
              <a:rPr lang="tr-TR" sz="2000" dirty="0">
                <a:latin typeface="Verdana" panose="020B0604030504040204" pitchFamily="34" charset="0"/>
                <a:ea typeface="Verdana" panose="020B0604030504040204" pitchFamily="34" charset="0"/>
                <a:cs typeface="Verdana" panose="020B0604030504040204" pitchFamily="34" charset="0"/>
              </a:rPr>
              <a:t>halinde </a:t>
            </a:r>
            <a:r>
              <a:rPr lang="tr-TR" sz="2000" dirty="0" smtClean="0">
                <a:latin typeface="Verdana" panose="020B0604030504040204" pitchFamily="34" charset="0"/>
                <a:ea typeface="Verdana" panose="020B0604030504040204" pitchFamily="34" charset="0"/>
                <a:cs typeface="Verdana" panose="020B0604030504040204" pitchFamily="34" charset="0"/>
              </a:rPr>
              <a:t>onaylar</a:t>
            </a:r>
            <a:r>
              <a:rPr lang="tr-TR" sz="2000" dirty="0">
                <a:latin typeface="Verdana" panose="020B0604030504040204" pitchFamily="34" charset="0"/>
                <a:ea typeface="Verdana" panose="020B0604030504040204" pitchFamily="34" charset="0"/>
                <a:cs typeface="Verdana" panose="020B0604030504040204" pitchFamily="34" charset="0"/>
              </a:rPr>
              <a:t>. </a:t>
            </a:r>
          </a:p>
          <a:p>
            <a:pPr marL="342900" indent="-342900" algn="just">
              <a:buFontTx/>
              <a:buChar char="-"/>
            </a:pPr>
            <a:endParaRPr lang="tr-TR" sz="2000" dirty="0" smtClean="0">
              <a:latin typeface="Verdana" panose="020B0604030504040204" pitchFamily="34" charset="0"/>
              <a:ea typeface="Verdana" panose="020B0604030504040204" pitchFamily="34" charset="0"/>
              <a:cs typeface="Verdana" panose="020B0604030504040204" pitchFamily="34" charset="0"/>
            </a:endParaRPr>
          </a:p>
          <a:p>
            <a:pPr marL="342900" indent="-342900" algn="just">
              <a:buFontTx/>
              <a:buChar char="-"/>
            </a:pPr>
            <a:r>
              <a:rPr lang="tr-TR" sz="2000" dirty="0" smtClean="0">
                <a:latin typeface="Verdana" panose="020B0604030504040204" pitchFamily="34" charset="0"/>
                <a:ea typeface="Verdana" panose="020B0604030504040204" pitchFamily="34" charset="0"/>
                <a:cs typeface="Verdana" panose="020B0604030504040204" pitchFamily="34" charset="0"/>
              </a:rPr>
              <a:t>Başvurusu </a:t>
            </a:r>
            <a:r>
              <a:rPr lang="tr-TR" sz="2000" dirty="0">
                <a:latin typeface="Verdana" panose="020B0604030504040204" pitchFamily="34" charset="0"/>
                <a:ea typeface="Verdana" panose="020B0604030504040204" pitchFamily="34" charset="0"/>
                <a:cs typeface="Verdana" panose="020B0604030504040204" pitchFamily="34" charset="0"/>
              </a:rPr>
              <a:t>uygun bulunan yükletenlere </a:t>
            </a:r>
            <a:r>
              <a:rPr lang="tr-TR" sz="2000" dirty="0" smtClean="0">
                <a:latin typeface="Verdana" panose="020B0604030504040204" pitchFamily="34" charset="0"/>
                <a:ea typeface="Verdana" panose="020B0604030504040204" pitchFamily="34" charset="0"/>
                <a:cs typeface="Verdana" panose="020B0604030504040204" pitchFamily="34" charset="0"/>
              </a:rPr>
              <a:t>yetki </a:t>
            </a:r>
            <a:r>
              <a:rPr lang="tr-TR" sz="2000" dirty="0">
                <a:latin typeface="Verdana" panose="020B0604030504040204" pitchFamily="34" charset="0"/>
                <a:ea typeface="Verdana" panose="020B0604030504040204" pitchFamily="34" charset="0"/>
                <a:cs typeface="Verdana" panose="020B0604030504040204" pitchFamily="34" charset="0"/>
              </a:rPr>
              <a:t>belgesi </a:t>
            </a:r>
            <a:r>
              <a:rPr lang="tr-TR" sz="2000" dirty="0" smtClean="0">
                <a:latin typeface="Verdana" panose="020B0604030504040204" pitchFamily="34" charset="0"/>
                <a:ea typeface="Verdana" panose="020B0604030504040204" pitchFamily="34" charset="0"/>
                <a:cs typeface="Verdana" panose="020B0604030504040204" pitchFamily="34" charset="0"/>
              </a:rPr>
              <a:t>düzenler</a:t>
            </a:r>
            <a:r>
              <a:rPr lang="tr-TR" sz="2000" dirty="0">
                <a:latin typeface="Verdana" panose="020B0604030504040204" pitchFamily="34" charset="0"/>
                <a:ea typeface="Verdana" panose="020B0604030504040204" pitchFamily="34" charset="0"/>
                <a:cs typeface="Verdana" panose="020B0604030504040204" pitchFamily="34" charset="0"/>
              </a:rPr>
              <a:t>. </a:t>
            </a:r>
          </a:p>
          <a:p>
            <a:pPr algn="just"/>
            <a:endParaRPr lang="tr-TR" sz="2000" dirty="0" smtClean="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75692172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a:xfrm>
            <a:off x="9215022" y="6356350"/>
            <a:ext cx="2743200" cy="365125"/>
          </a:xfrm>
        </p:spPr>
        <p:txBody>
          <a:bodyPr/>
          <a:lstStyle/>
          <a:p>
            <a:fld id="{F3AC640D-BA70-4E29-8800-8AD267750801}" type="slidenum">
              <a:rPr lang="tr-TR" smtClean="0">
                <a:latin typeface="Verdana" panose="020B0604030504040204" pitchFamily="34" charset="0"/>
                <a:ea typeface="Verdana" panose="020B0604030504040204" pitchFamily="34" charset="0"/>
                <a:cs typeface="Verdana" panose="020B0604030504040204" pitchFamily="34" charset="0"/>
              </a:rPr>
              <a:t>54</a:t>
            </a:fld>
            <a:endParaRPr lang="tr-TR" dirty="0">
              <a:latin typeface="Verdana" panose="020B0604030504040204" pitchFamily="34" charset="0"/>
              <a:ea typeface="Verdana" panose="020B0604030504040204" pitchFamily="34" charset="0"/>
              <a:cs typeface="Verdana" panose="020B0604030504040204" pitchFamily="34" charset="0"/>
            </a:endParaRPr>
          </a:p>
        </p:txBody>
      </p:sp>
      <p:grpSp>
        <p:nvGrpSpPr>
          <p:cNvPr id="12" name="Grup 11"/>
          <p:cNvGrpSpPr/>
          <p:nvPr/>
        </p:nvGrpSpPr>
        <p:grpSpPr>
          <a:xfrm>
            <a:off x="1689315" y="144927"/>
            <a:ext cx="8710048" cy="863742"/>
            <a:chOff x="860" y="1423522"/>
            <a:chExt cx="2073080" cy="1815196"/>
          </a:xfrm>
        </p:grpSpPr>
        <p:sp>
          <p:nvSpPr>
            <p:cNvPr id="13" name="Yuvarlatılmış Dikdörtgen 12"/>
            <p:cNvSpPr/>
            <p:nvPr/>
          </p:nvSpPr>
          <p:spPr>
            <a:xfrm>
              <a:off x="860" y="1423522"/>
              <a:ext cx="2073080" cy="1815196"/>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 name="Yuvarlatılmış Dikdörtgen 4"/>
            <p:cNvSpPr/>
            <p:nvPr/>
          </p:nvSpPr>
          <p:spPr>
            <a:xfrm>
              <a:off x="89471" y="1450007"/>
              <a:ext cx="1895858" cy="163797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a:r>
                <a:rPr lang="tr-TR" sz="3200" b="1" dirty="0" smtClean="0">
                  <a:latin typeface="Verdana" panose="020B0604030504040204" pitchFamily="34" charset="0"/>
                  <a:ea typeface="Verdana" panose="020B0604030504040204" pitchFamily="34" charset="0"/>
                  <a:cs typeface="Verdana" panose="020B0604030504040204" pitchFamily="34" charset="0"/>
                </a:rPr>
                <a:t>YÖNTEM – 2 </a:t>
              </a:r>
              <a:r>
                <a:rPr lang="tr-TR" sz="2800" b="1" i="1" dirty="0" smtClean="0">
                  <a:latin typeface="Verdana" panose="020B0604030504040204" pitchFamily="34" charset="0"/>
                  <a:ea typeface="Verdana" panose="020B0604030504040204" pitchFamily="34" charset="0"/>
                  <a:cs typeface="Verdana" panose="020B0604030504040204" pitchFamily="34" charset="0"/>
                </a:rPr>
                <a:t>(madde 22.7/22.8)</a:t>
              </a:r>
              <a:endParaRPr lang="tr-TR" sz="2800" b="1" i="1" dirty="0">
                <a:latin typeface="Verdana" panose="020B0604030504040204" pitchFamily="34" charset="0"/>
                <a:ea typeface="Verdana" panose="020B0604030504040204" pitchFamily="34" charset="0"/>
                <a:cs typeface="Verdana" panose="020B0604030504040204" pitchFamily="34" charset="0"/>
              </a:endParaRPr>
            </a:p>
          </p:txBody>
        </p:sp>
      </p:grpSp>
      <p:sp>
        <p:nvSpPr>
          <p:cNvPr id="15" name="Dikdörtgen 14"/>
          <p:cNvSpPr/>
          <p:nvPr/>
        </p:nvSpPr>
        <p:spPr>
          <a:xfrm>
            <a:off x="648393" y="1157252"/>
            <a:ext cx="11218356" cy="5324535"/>
          </a:xfrm>
          <a:prstGeom prst="rect">
            <a:avLst/>
          </a:prstGeom>
        </p:spPr>
        <p:txBody>
          <a:bodyPr wrap="square">
            <a:spAutoFit/>
          </a:bodyPr>
          <a:lstStyle/>
          <a:p>
            <a:pPr algn="just"/>
            <a:r>
              <a:rPr lang="tr-TR" sz="2000" b="1" dirty="0" smtClean="0">
                <a:latin typeface="Verdana" panose="020B0604030504040204" pitchFamily="34" charset="0"/>
                <a:ea typeface="Verdana" panose="020B0604030504040204" pitchFamily="34" charset="0"/>
                <a:cs typeface="Verdana" panose="020B0604030504040204" pitchFamily="34" charset="0"/>
              </a:rPr>
              <a:t>Yetki Belgesinin askıya alınması veya iptali</a:t>
            </a:r>
          </a:p>
          <a:p>
            <a:pPr algn="just"/>
            <a:endParaRPr lang="tr-TR" sz="2000" dirty="0" smtClean="0">
              <a:latin typeface="Verdana" panose="020B0604030504040204" pitchFamily="34" charset="0"/>
              <a:ea typeface="Verdana" panose="020B0604030504040204" pitchFamily="34" charset="0"/>
              <a:cs typeface="Verdana" panose="020B0604030504040204" pitchFamily="34" charset="0"/>
            </a:endParaRPr>
          </a:p>
          <a:p>
            <a:r>
              <a:rPr lang="tr-TR" sz="2000" dirty="0" smtClean="0">
                <a:latin typeface="Verdana" panose="020B0604030504040204" pitchFamily="34" charset="0"/>
                <a:ea typeface="Verdana" panose="020B0604030504040204" pitchFamily="34" charset="0"/>
                <a:cs typeface="Verdana" panose="020B0604030504040204" pitchFamily="34" charset="0"/>
              </a:rPr>
              <a:t>1- DBA bilgilerini yanlış/hatalı </a:t>
            </a:r>
            <a:r>
              <a:rPr lang="tr-TR" sz="2000" dirty="0">
                <a:latin typeface="Verdana" panose="020B0604030504040204" pitchFamily="34" charset="0"/>
                <a:ea typeface="Verdana" panose="020B0604030504040204" pitchFamily="34" charset="0"/>
                <a:cs typeface="Verdana" panose="020B0604030504040204" pitchFamily="34" charset="0"/>
              </a:rPr>
              <a:t>beyan </a:t>
            </a:r>
            <a:r>
              <a:rPr lang="tr-TR" sz="2000" dirty="0" smtClean="0">
                <a:latin typeface="Verdana" panose="020B0604030504040204" pitchFamily="34" charset="0"/>
                <a:ea typeface="Verdana" panose="020B0604030504040204" pitchFamily="34" charset="0"/>
                <a:cs typeface="Verdana" panose="020B0604030504040204" pitchFamily="34" charset="0"/>
              </a:rPr>
              <a:t>ettiği tespit edilen Yükletenin yetkisi: </a:t>
            </a:r>
          </a:p>
          <a:p>
            <a:endParaRPr lang="tr-TR" sz="2000" dirty="0">
              <a:latin typeface="Verdana" panose="020B0604030504040204" pitchFamily="34" charset="0"/>
              <a:ea typeface="Verdana" panose="020B0604030504040204" pitchFamily="34" charset="0"/>
              <a:cs typeface="Verdana" panose="020B0604030504040204" pitchFamily="34" charset="0"/>
            </a:endParaRPr>
          </a:p>
          <a:p>
            <a:pPr marL="814388" indent="-449263">
              <a:buFontTx/>
              <a:buChar char="-"/>
            </a:pPr>
            <a:r>
              <a:rPr lang="tr-TR" sz="2000" dirty="0" smtClean="0">
                <a:latin typeface="Verdana" panose="020B0604030504040204" pitchFamily="34" charset="0"/>
                <a:ea typeface="Verdana" panose="020B0604030504040204" pitchFamily="34" charset="0"/>
                <a:cs typeface="Verdana" panose="020B0604030504040204" pitchFamily="34" charset="0"/>
              </a:rPr>
              <a:t>Bu durum hakkında İdareye yaptığı açıklama, ve </a:t>
            </a:r>
            <a:endParaRPr lang="tr-TR" sz="2000" dirty="0">
              <a:latin typeface="Verdana" panose="020B0604030504040204" pitchFamily="34" charset="0"/>
              <a:ea typeface="Verdana" panose="020B0604030504040204" pitchFamily="34" charset="0"/>
              <a:cs typeface="Verdana" panose="020B0604030504040204" pitchFamily="34" charset="0"/>
            </a:endParaRPr>
          </a:p>
          <a:p>
            <a:pPr marL="814388" indent="-449263">
              <a:buFontTx/>
              <a:buChar char="-"/>
            </a:pPr>
            <a:r>
              <a:rPr lang="tr-TR" sz="2000" dirty="0" smtClean="0">
                <a:latin typeface="Verdana" panose="020B0604030504040204" pitchFamily="34" charset="0"/>
                <a:ea typeface="Verdana" panose="020B0604030504040204" pitchFamily="34" charset="0"/>
                <a:cs typeface="Verdana" panose="020B0604030504040204" pitchFamily="34" charset="0"/>
              </a:rPr>
              <a:t>Yanlış/hatalı beyana ilişkin </a:t>
            </a:r>
            <a:r>
              <a:rPr lang="tr-TR" sz="2000" dirty="0">
                <a:latin typeface="Verdana" panose="020B0604030504040204" pitchFamily="34" charset="0"/>
                <a:ea typeface="Verdana" panose="020B0604030504040204" pitchFamily="34" charset="0"/>
                <a:cs typeface="Verdana" panose="020B0604030504040204" pitchFamily="34" charset="0"/>
              </a:rPr>
              <a:t>uygunsuzluğun </a:t>
            </a:r>
            <a:r>
              <a:rPr lang="tr-TR" sz="2000" dirty="0" smtClean="0">
                <a:latin typeface="Verdana" panose="020B0604030504040204" pitchFamily="34" charset="0"/>
                <a:ea typeface="Verdana" panose="020B0604030504040204" pitchFamily="34" charset="0"/>
                <a:cs typeface="Verdana" panose="020B0604030504040204" pitchFamily="34" charset="0"/>
              </a:rPr>
              <a:t>derecesi, </a:t>
            </a:r>
          </a:p>
          <a:p>
            <a:endParaRPr lang="tr-TR" sz="2000" dirty="0" smtClean="0">
              <a:latin typeface="Verdana" panose="020B0604030504040204" pitchFamily="34" charset="0"/>
              <a:ea typeface="Verdana" panose="020B0604030504040204" pitchFamily="34" charset="0"/>
              <a:cs typeface="Verdana" panose="020B0604030504040204" pitchFamily="34" charset="0"/>
            </a:endParaRPr>
          </a:p>
          <a:p>
            <a:r>
              <a:rPr lang="tr-TR" sz="2000" dirty="0" smtClean="0">
                <a:latin typeface="Verdana" panose="020B0604030504040204" pitchFamily="34" charset="0"/>
                <a:ea typeface="Verdana" panose="020B0604030504040204" pitchFamily="34" charset="0"/>
                <a:cs typeface="Verdana" panose="020B0604030504040204" pitchFamily="34" charset="0"/>
              </a:rPr>
              <a:t>dikkate alınarak yapılan değerlendirme sonucunda </a:t>
            </a:r>
            <a:r>
              <a:rPr lang="tr-TR" sz="2000" dirty="0">
                <a:latin typeface="Verdana" panose="020B0604030504040204" pitchFamily="34" charset="0"/>
                <a:ea typeface="Verdana" panose="020B0604030504040204" pitchFamily="34" charset="0"/>
                <a:cs typeface="Verdana" panose="020B0604030504040204" pitchFamily="34" charset="0"/>
              </a:rPr>
              <a:t>askıya </a:t>
            </a:r>
            <a:r>
              <a:rPr lang="tr-TR" sz="2000" dirty="0" smtClean="0">
                <a:latin typeface="Verdana" panose="020B0604030504040204" pitchFamily="34" charset="0"/>
                <a:ea typeface="Verdana" panose="020B0604030504040204" pitchFamily="34" charset="0"/>
                <a:cs typeface="Verdana" panose="020B0604030504040204" pitchFamily="34" charset="0"/>
              </a:rPr>
              <a:t>alınabilir </a:t>
            </a:r>
            <a:r>
              <a:rPr lang="tr-TR" sz="2000" dirty="0">
                <a:latin typeface="Verdana" panose="020B0604030504040204" pitchFamily="34" charset="0"/>
                <a:ea typeface="Verdana" panose="020B0604030504040204" pitchFamily="34" charset="0"/>
                <a:cs typeface="Verdana" panose="020B0604030504040204" pitchFamily="34" charset="0"/>
              </a:rPr>
              <a:t>veya iptal </a:t>
            </a:r>
            <a:r>
              <a:rPr lang="tr-TR" sz="2000" dirty="0" smtClean="0">
                <a:latin typeface="Verdana" panose="020B0604030504040204" pitchFamily="34" charset="0"/>
                <a:ea typeface="Verdana" panose="020B0604030504040204" pitchFamily="34" charset="0"/>
                <a:cs typeface="Verdana" panose="020B0604030504040204" pitchFamily="34" charset="0"/>
              </a:rPr>
              <a:t>edilebilir. </a:t>
            </a:r>
            <a:endParaRPr lang="tr-TR" sz="2000" dirty="0">
              <a:latin typeface="Verdana" panose="020B0604030504040204" pitchFamily="34" charset="0"/>
              <a:ea typeface="Verdana" panose="020B0604030504040204" pitchFamily="34" charset="0"/>
              <a:cs typeface="Verdana" panose="020B0604030504040204" pitchFamily="34" charset="0"/>
            </a:endParaRPr>
          </a:p>
          <a:p>
            <a:r>
              <a:rPr lang="tr-TR" sz="2000" dirty="0" smtClean="0">
                <a:latin typeface="Verdana" panose="020B0604030504040204" pitchFamily="34" charset="0"/>
                <a:ea typeface="Verdana" panose="020B0604030504040204" pitchFamily="34" charset="0"/>
                <a:cs typeface="Verdana" panose="020B0604030504040204" pitchFamily="34" charset="0"/>
              </a:rPr>
              <a:t> </a:t>
            </a:r>
          </a:p>
          <a:p>
            <a:r>
              <a:rPr lang="tr-TR" sz="2000" dirty="0" smtClean="0">
                <a:latin typeface="Verdana" panose="020B0604030504040204" pitchFamily="34" charset="0"/>
                <a:ea typeface="Verdana" panose="020B0604030504040204" pitchFamily="34" charset="0"/>
                <a:cs typeface="Verdana" panose="020B0604030504040204" pitchFamily="34" charset="0"/>
              </a:rPr>
              <a:t>2- Yetki </a:t>
            </a:r>
            <a:r>
              <a:rPr lang="tr-TR" sz="2000" dirty="0">
                <a:latin typeface="Verdana" panose="020B0604030504040204" pitchFamily="34" charset="0"/>
                <a:ea typeface="Verdana" panose="020B0604030504040204" pitchFamily="34" charset="0"/>
                <a:cs typeface="Verdana" panose="020B0604030504040204" pitchFamily="34" charset="0"/>
              </a:rPr>
              <a:t>belgesi </a:t>
            </a:r>
            <a:r>
              <a:rPr lang="tr-TR" sz="2000" dirty="0" smtClean="0">
                <a:latin typeface="Verdana" panose="020B0604030504040204" pitchFamily="34" charset="0"/>
                <a:ea typeface="Verdana" panose="020B0604030504040204" pitchFamily="34" charset="0"/>
                <a:cs typeface="Verdana" panose="020B0604030504040204" pitchFamily="34" charset="0"/>
              </a:rPr>
              <a:t>kriterlerinin devamlılığını sağlamadığı </a:t>
            </a:r>
            <a:r>
              <a:rPr lang="tr-TR" sz="2000" dirty="0">
                <a:latin typeface="Verdana" panose="020B0604030504040204" pitchFamily="34" charset="0"/>
                <a:ea typeface="Verdana" panose="020B0604030504040204" pitchFamily="34" charset="0"/>
                <a:cs typeface="Verdana" panose="020B0604030504040204" pitchFamily="34" charset="0"/>
              </a:rPr>
              <a:t>tespit edilenlerin yetki belgesi, tespit edilen eksikliğin niteliği de dikkate alınarak yapılan değerlendirme sonucunda </a:t>
            </a:r>
            <a:r>
              <a:rPr lang="tr-TR" sz="2000" dirty="0" smtClean="0">
                <a:latin typeface="Verdana" panose="020B0604030504040204" pitchFamily="34" charset="0"/>
                <a:ea typeface="Verdana" panose="020B0604030504040204" pitchFamily="34" charset="0"/>
                <a:cs typeface="Verdana" panose="020B0604030504040204" pitchFamily="34" charset="0"/>
              </a:rPr>
              <a:t>askıya </a:t>
            </a:r>
            <a:r>
              <a:rPr lang="tr-TR" sz="2000" dirty="0">
                <a:latin typeface="Verdana" panose="020B0604030504040204" pitchFamily="34" charset="0"/>
                <a:ea typeface="Verdana" panose="020B0604030504040204" pitchFamily="34" charset="0"/>
                <a:cs typeface="Verdana" panose="020B0604030504040204" pitchFamily="34" charset="0"/>
              </a:rPr>
              <a:t>alınabilir veya iptal edilebilir. </a:t>
            </a:r>
          </a:p>
          <a:p>
            <a:pPr algn="just"/>
            <a:endParaRPr lang="tr-TR" sz="2000" dirty="0" smtClean="0">
              <a:latin typeface="Verdana" panose="020B0604030504040204" pitchFamily="34" charset="0"/>
              <a:ea typeface="Verdana" panose="020B0604030504040204" pitchFamily="34" charset="0"/>
              <a:cs typeface="Verdana" panose="020B0604030504040204" pitchFamily="34" charset="0"/>
            </a:endParaRPr>
          </a:p>
          <a:p>
            <a:pPr algn="just"/>
            <a:r>
              <a:rPr lang="tr-TR" sz="2000" dirty="0" smtClean="0">
                <a:latin typeface="Verdana" panose="020B0604030504040204" pitchFamily="34" charset="0"/>
                <a:ea typeface="Verdana" panose="020B0604030504040204" pitchFamily="34" charset="0"/>
                <a:cs typeface="Verdana" panose="020B0604030504040204" pitchFamily="34" charset="0"/>
              </a:rPr>
              <a:t>3- Yetkilendirilmiş yükümlü statüsünü kaybeden yükletenlerin yetki belgesi iptal olur. </a:t>
            </a:r>
          </a:p>
          <a:p>
            <a:pPr algn="just"/>
            <a:endParaRPr lang="tr-TR" sz="2000" dirty="0" smtClean="0">
              <a:latin typeface="Verdana" panose="020B0604030504040204" pitchFamily="34" charset="0"/>
              <a:ea typeface="Verdana" panose="020B0604030504040204" pitchFamily="34" charset="0"/>
              <a:cs typeface="Verdana" panose="020B0604030504040204" pitchFamily="34" charset="0"/>
            </a:endParaRPr>
          </a:p>
          <a:p>
            <a:pPr algn="just"/>
            <a:r>
              <a:rPr lang="tr-TR" sz="2000" dirty="0" smtClean="0">
                <a:latin typeface="Verdana" panose="020B0604030504040204" pitchFamily="34" charset="0"/>
                <a:ea typeface="Verdana" panose="020B0604030504040204" pitchFamily="34" charset="0"/>
                <a:cs typeface="Verdana" panose="020B0604030504040204" pitchFamily="34" charset="0"/>
              </a:rPr>
              <a:t>4- Yöntem-2 yetkisi askıya alınan </a:t>
            </a:r>
            <a:r>
              <a:rPr lang="tr-TR" sz="2000" dirty="0">
                <a:latin typeface="Verdana" panose="020B0604030504040204" pitchFamily="34" charset="0"/>
                <a:ea typeface="Verdana" panose="020B0604030504040204" pitchFamily="34" charset="0"/>
                <a:cs typeface="Verdana" panose="020B0604030504040204" pitchFamily="34" charset="0"/>
              </a:rPr>
              <a:t>veya iptal </a:t>
            </a:r>
            <a:r>
              <a:rPr lang="tr-TR" sz="2000" dirty="0" smtClean="0">
                <a:latin typeface="Verdana" panose="020B0604030504040204" pitchFamily="34" charset="0"/>
                <a:ea typeface="Verdana" panose="020B0604030504040204" pitchFamily="34" charset="0"/>
                <a:cs typeface="Verdana" panose="020B0604030504040204" pitchFamily="34" charset="0"/>
              </a:rPr>
              <a:t>edilen Yükleten Yöntem-1’i </a:t>
            </a:r>
            <a:r>
              <a:rPr lang="tr-TR" sz="2000" dirty="0">
                <a:latin typeface="Verdana" panose="020B0604030504040204" pitchFamily="34" charset="0"/>
                <a:ea typeface="Verdana" panose="020B0604030504040204" pitchFamily="34" charset="0"/>
                <a:cs typeface="Verdana" panose="020B0604030504040204" pitchFamily="34" charset="0"/>
              </a:rPr>
              <a:t>kullanmak zorundadır. </a:t>
            </a:r>
          </a:p>
        </p:txBody>
      </p:sp>
    </p:spTree>
    <p:extLst>
      <p:ext uri="{BB962C8B-B14F-4D97-AF65-F5344CB8AC3E}">
        <p14:creationId xmlns:p14="http://schemas.microsoft.com/office/powerpoint/2010/main" val="3489767562"/>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82880" y="1991875"/>
            <a:ext cx="11837323" cy="2779636"/>
          </a:xfrm>
        </p:spPr>
        <p:txBody>
          <a:bodyPr>
            <a:noAutofit/>
          </a:bodyPr>
          <a:lstStyle/>
          <a:p>
            <a:pPr marL="0" indent="0">
              <a:buNone/>
            </a:pPr>
            <a:endParaRPr lang="tr-TR" sz="3200" dirty="0" smtClean="0">
              <a:latin typeface="Verdana" panose="020B0604030504040204" pitchFamily="34" charset="0"/>
              <a:ea typeface="Verdana" panose="020B0604030504040204" pitchFamily="34" charset="0"/>
              <a:cs typeface="Verdana" panose="020B0604030504040204" pitchFamily="34" charset="0"/>
            </a:endParaRPr>
          </a:p>
          <a:p>
            <a:pPr marL="0" indent="0" algn="ctr">
              <a:buNone/>
            </a:pPr>
            <a:r>
              <a:rPr lang="tr-TR" sz="3200" b="1" dirty="0" smtClean="0">
                <a:latin typeface="Verdana" panose="020B0604030504040204" pitchFamily="34" charset="0"/>
                <a:ea typeface="Verdana" panose="020B0604030504040204" pitchFamily="34" charset="0"/>
                <a:cs typeface="Verdana" panose="020B0604030504040204" pitchFamily="34" charset="0"/>
              </a:rPr>
              <a:t>V. BÖLÜM</a:t>
            </a:r>
          </a:p>
          <a:p>
            <a:pPr marL="0" indent="0" algn="ctr">
              <a:buNone/>
            </a:pPr>
            <a:endParaRPr lang="tr-TR" sz="3200" b="1" dirty="0" smtClean="0">
              <a:latin typeface="Verdana" panose="020B0604030504040204" pitchFamily="34" charset="0"/>
              <a:ea typeface="Verdana" panose="020B0604030504040204" pitchFamily="34" charset="0"/>
              <a:cs typeface="Verdana" panose="020B0604030504040204" pitchFamily="34" charset="0"/>
            </a:endParaRPr>
          </a:p>
          <a:p>
            <a:pPr marL="0" indent="0" algn="ctr">
              <a:buNone/>
            </a:pPr>
            <a:r>
              <a:rPr lang="tr-TR" sz="3200" dirty="0" smtClean="0">
                <a:latin typeface="Verdana" panose="020B0604030504040204" pitchFamily="34" charset="0"/>
                <a:ea typeface="Verdana" panose="020B0604030504040204" pitchFamily="34" charset="0"/>
                <a:cs typeface="Verdana" panose="020B0604030504040204" pitchFamily="34" charset="0"/>
              </a:rPr>
              <a:t>Belge Ücreti ve Süresi, Denetim ve İdari Yaptırımlar</a:t>
            </a:r>
          </a:p>
        </p:txBody>
      </p:sp>
      <p:sp>
        <p:nvSpPr>
          <p:cNvPr id="4" name="Slayt Numarası Yer Tutucusu 3"/>
          <p:cNvSpPr>
            <a:spLocks noGrp="1"/>
          </p:cNvSpPr>
          <p:nvPr>
            <p:ph type="sldNum" sz="quarter" idx="12"/>
          </p:nvPr>
        </p:nvSpPr>
        <p:spPr>
          <a:xfrm>
            <a:off x="9277004" y="6323099"/>
            <a:ext cx="2743200" cy="365125"/>
          </a:xfrm>
        </p:spPr>
        <p:txBody>
          <a:bodyPr/>
          <a:lstStyle/>
          <a:p>
            <a:fld id="{F3AC640D-BA70-4E29-8800-8AD267750801}" type="slidenum">
              <a:rPr lang="tr-TR" smtClean="0">
                <a:latin typeface="Verdana" panose="020B0604030504040204" pitchFamily="34" charset="0"/>
                <a:ea typeface="Verdana" panose="020B0604030504040204" pitchFamily="34" charset="0"/>
                <a:cs typeface="Verdana" panose="020B0604030504040204" pitchFamily="34" charset="0"/>
              </a:rPr>
              <a:t>55</a:t>
            </a:fld>
            <a:endParaRPr lang="tr-TR" dirty="0">
              <a:latin typeface="Verdana" panose="020B0604030504040204" pitchFamily="34" charset="0"/>
              <a:ea typeface="Verdana" panose="020B0604030504040204" pitchFamily="34" charset="0"/>
              <a:cs typeface="Verdana" panose="020B0604030504040204" pitchFamily="34" charset="0"/>
            </a:endParaRPr>
          </a:p>
        </p:txBody>
      </p:sp>
      <p:sp>
        <p:nvSpPr>
          <p:cNvPr id="8" name="Yuvarlatılmış Dikdörtgen 4"/>
          <p:cNvSpPr/>
          <p:nvPr/>
        </p:nvSpPr>
        <p:spPr>
          <a:xfrm>
            <a:off x="705475" y="246799"/>
            <a:ext cx="10825383" cy="115942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a:r>
              <a:rPr lang="tr-TR" sz="2800" b="1" dirty="0" smtClean="0">
                <a:latin typeface="Verdana" panose="020B0604030504040204" pitchFamily="34" charset="0"/>
                <a:ea typeface="Verdana" panose="020B0604030504040204" pitchFamily="34" charset="0"/>
                <a:cs typeface="Verdana" panose="020B0604030504040204" pitchFamily="34" charset="0"/>
              </a:rPr>
              <a:t>Yönerge </a:t>
            </a:r>
          </a:p>
        </p:txBody>
      </p:sp>
      <p:grpSp>
        <p:nvGrpSpPr>
          <p:cNvPr id="9" name="Grup 8"/>
          <p:cNvGrpSpPr/>
          <p:nvPr/>
        </p:nvGrpSpPr>
        <p:grpSpPr>
          <a:xfrm>
            <a:off x="182880" y="144926"/>
            <a:ext cx="11837324" cy="885853"/>
            <a:chOff x="860" y="1423522"/>
            <a:chExt cx="2073080" cy="1815196"/>
          </a:xfrm>
        </p:grpSpPr>
        <p:sp>
          <p:nvSpPr>
            <p:cNvPr id="10" name="Yuvarlatılmış Dikdörtgen 9"/>
            <p:cNvSpPr/>
            <p:nvPr/>
          </p:nvSpPr>
          <p:spPr>
            <a:xfrm>
              <a:off x="860" y="1423522"/>
              <a:ext cx="2073080" cy="1815196"/>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1" name="Yuvarlatılmış Dikdörtgen 4"/>
            <p:cNvSpPr/>
            <p:nvPr/>
          </p:nvSpPr>
          <p:spPr>
            <a:xfrm>
              <a:off x="89471" y="1450007"/>
              <a:ext cx="1895858" cy="163797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a:r>
                <a:rPr lang="tr-TR" sz="3000" b="1" dirty="0" smtClean="0">
                  <a:latin typeface="Verdana" panose="020B0604030504040204" pitchFamily="34" charset="0"/>
                  <a:ea typeface="Verdana" panose="020B0604030504040204" pitchFamily="34" charset="0"/>
                  <a:cs typeface="Verdana" panose="020B0604030504040204" pitchFamily="34" charset="0"/>
                </a:rPr>
                <a:t>YÖNERGE</a:t>
              </a:r>
            </a:p>
          </p:txBody>
        </p:sp>
      </p:grpSp>
    </p:spTree>
    <p:extLst>
      <p:ext uri="{BB962C8B-B14F-4D97-AF65-F5344CB8AC3E}">
        <p14:creationId xmlns:p14="http://schemas.microsoft.com/office/powerpoint/2010/main" val="331059925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a:xfrm>
            <a:off x="9215022" y="6356350"/>
            <a:ext cx="2743200" cy="365125"/>
          </a:xfrm>
        </p:spPr>
        <p:txBody>
          <a:bodyPr/>
          <a:lstStyle/>
          <a:p>
            <a:fld id="{F3AC640D-BA70-4E29-8800-8AD267750801}" type="slidenum">
              <a:rPr lang="tr-TR" smtClean="0">
                <a:latin typeface="Verdana" panose="020B0604030504040204" pitchFamily="34" charset="0"/>
                <a:ea typeface="Verdana" panose="020B0604030504040204" pitchFamily="34" charset="0"/>
                <a:cs typeface="Verdana" panose="020B0604030504040204" pitchFamily="34" charset="0"/>
              </a:rPr>
              <a:t>56</a:t>
            </a:fld>
            <a:endParaRPr lang="tr-TR" dirty="0">
              <a:latin typeface="Verdana" panose="020B0604030504040204" pitchFamily="34" charset="0"/>
              <a:ea typeface="Verdana" panose="020B0604030504040204" pitchFamily="34" charset="0"/>
              <a:cs typeface="Verdana" panose="020B0604030504040204" pitchFamily="34" charset="0"/>
            </a:endParaRPr>
          </a:p>
        </p:txBody>
      </p:sp>
      <p:grpSp>
        <p:nvGrpSpPr>
          <p:cNvPr id="12" name="Grup 11"/>
          <p:cNvGrpSpPr/>
          <p:nvPr/>
        </p:nvGrpSpPr>
        <p:grpSpPr>
          <a:xfrm>
            <a:off x="166255" y="144927"/>
            <a:ext cx="11700494" cy="863742"/>
            <a:chOff x="860" y="1423522"/>
            <a:chExt cx="2073080" cy="1815196"/>
          </a:xfrm>
        </p:grpSpPr>
        <p:sp>
          <p:nvSpPr>
            <p:cNvPr id="13" name="Yuvarlatılmış Dikdörtgen 12"/>
            <p:cNvSpPr/>
            <p:nvPr/>
          </p:nvSpPr>
          <p:spPr>
            <a:xfrm>
              <a:off x="860" y="1423522"/>
              <a:ext cx="2073080" cy="1815196"/>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 name="Yuvarlatılmış Dikdörtgen 4"/>
            <p:cNvSpPr/>
            <p:nvPr/>
          </p:nvSpPr>
          <p:spPr>
            <a:xfrm>
              <a:off x="89471" y="1450007"/>
              <a:ext cx="1895858" cy="163797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a:r>
                <a:rPr lang="tr-TR" sz="3200" b="1" dirty="0" smtClean="0">
                  <a:latin typeface="Verdana" panose="020B0604030504040204" pitchFamily="34" charset="0"/>
                  <a:ea typeface="Verdana" panose="020B0604030504040204" pitchFamily="34" charset="0"/>
                  <a:cs typeface="Verdana" panose="020B0604030504040204" pitchFamily="34" charset="0"/>
                </a:rPr>
                <a:t>Belge Ücreti</a:t>
              </a:r>
              <a:r>
                <a:rPr lang="tr-TR" sz="3200" b="1" dirty="0">
                  <a:latin typeface="Verdana" panose="020B0604030504040204" pitchFamily="34" charset="0"/>
                  <a:ea typeface="Verdana" panose="020B0604030504040204" pitchFamily="34" charset="0"/>
                  <a:cs typeface="Verdana" panose="020B0604030504040204" pitchFamily="34" charset="0"/>
                </a:rPr>
                <a:t> </a:t>
              </a:r>
              <a:r>
                <a:rPr lang="tr-TR" sz="3200" b="1" dirty="0" smtClean="0">
                  <a:latin typeface="Verdana" panose="020B0604030504040204" pitchFamily="34" charset="0"/>
                  <a:ea typeface="Verdana" panose="020B0604030504040204" pitchFamily="34" charset="0"/>
                  <a:cs typeface="Verdana" panose="020B0604030504040204" pitchFamily="34" charset="0"/>
                </a:rPr>
                <a:t>ve Süresi, Denetimler</a:t>
              </a:r>
              <a:endParaRPr lang="tr-TR" sz="2800" b="1" i="1" dirty="0">
                <a:latin typeface="Verdana" panose="020B0604030504040204" pitchFamily="34" charset="0"/>
                <a:ea typeface="Verdana" panose="020B0604030504040204" pitchFamily="34" charset="0"/>
                <a:cs typeface="Verdana" panose="020B0604030504040204" pitchFamily="34" charset="0"/>
              </a:endParaRPr>
            </a:p>
          </p:txBody>
        </p:sp>
      </p:grpSp>
      <p:sp>
        <p:nvSpPr>
          <p:cNvPr id="15" name="Dikdörtgen 14"/>
          <p:cNvSpPr/>
          <p:nvPr/>
        </p:nvSpPr>
        <p:spPr>
          <a:xfrm>
            <a:off x="648393" y="1423252"/>
            <a:ext cx="11218356" cy="5016758"/>
          </a:xfrm>
          <a:prstGeom prst="rect">
            <a:avLst/>
          </a:prstGeom>
        </p:spPr>
        <p:txBody>
          <a:bodyPr wrap="square">
            <a:spAutoFit/>
          </a:bodyPr>
          <a:lstStyle/>
          <a:p>
            <a:pPr algn="just"/>
            <a:r>
              <a:rPr lang="tr-TR" sz="2000" b="1" dirty="0" smtClean="0">
                <a:latin typeface="Verdana" panose="020B0604030504040204" pitchFamily="34" charset="0"/>
                <a:ea typeface="Verdana" panose="020B0604030504040204" pitchFamily="34" charset="0"/>
                <a:cs typeface="Verdana" panose="020B0604030504040204" pitchFamily="34" charset="0"/>
              </a:rPr>
              <a:t>Belge Ücreti ve Süresi:</a:t>
            </a:r>
          </a:p>
          <a:p>
            <a:pPr algn="just"/>
            <a:endParaRPr lang="tr-TR" sz="2000" dirty="0" smtClean="0">
              <a:latin typeface="Verdana" panose="020B0604030504040204" pitchFamily="34" charset="0"/>
              <a:ea typeface="Verdana" panose="020B0604030504040204" pitchFamily="34" charset="0"/>
              <a:cs typeface="Verdana" panose="020B0604030504040204" pitchFamily="34" charset="0"/>
            </a:endParaRPr>
          </a:p>
          <a:p>
            <a:pPr marL="342900" indent="-342900" algn="just">
              <a:buFontTx/>
              <a:buChar char="-"/>
            </a:pPr>
            <a:r>
              <a:rPr lang="tr-TR" sz="2000" dirty="0" smtClean="0">
                <a:latin typeface="Verdana" panose="020B0604030504040204" pitchFamily="34" charset="0"/>
                <a:ea typeface="Verdana" panose="020B0604030504040204" pitchFamily="34" charset="0"/>
                <a:cs typeface="Verdana" panose="020B0604030504040204" pitchFamily="34" charset="0"/>
              </a:rPr>
              <a:t>“Dolu Konteyner Brüt Ağırlık Tespiti İçin Yöntem-2 Kullanıcı Yetki Belgesi” ücreti 30.000 (</a:t>
            </a:r>
            <a:r>
              <a:rPr lang="tr-TR" sz="2000" dirty="0" err="1" smtClean="0">
                <a:latin typeface="Verdana" panose="020B0604030504040204" pitchFamily="34" charset="0"/>
                <a:ea typeface="Verdana" panose="020B0604030504040204" pitchFamily="34" charset="0"/>
                <a:cs typeface="Verdana" panose="020B0604030504040204" pitchFamily="34" charset="0"/>
              </a:rPr>
              <a:t>otuzbin</a:t>
            </a:r>
            <a:r>
              <a:rPr lang="tr-TR" sz="2000" dirty="0" smtClean="0">
                <a:latin typeface="Verdana" panose="020B0604030504040204" pitchFamily="34" charset="0"/>
                <a:ea typeface="Verdana" panose="020B0604030504040204" pitchFamily="34" charset="0"/>
                <a:cs typeface="Verdana" panose="020B0604030504040204" pitchFamily="34" charset="0"/>
              </a:rPr>
              <a:t>) TL.’</a:t>
            </a:r>
            <a:r>
              <a:rPr lang="tr-TR" sz="2000" dirty="0" err="1" smtClean="0">
                <a:latin typeface="Verdana" panose="020B0604030504040204" pitchFamily="34" charset="0"/>
                <a:ea typeface="Verdana" panose="020B0604030504040204" pitchFamily="34" charset="0"/>
                <a:cs typeface="Verdana" panose="020B0604030504040204" pitchFamily="34" charset="0"/>
              </a:rPr>
              <a:t>dir</a:t>
            </a:r>
            <a:r>
              <a:rPr lang="tr-TR" sz="2000" dirty="0" smtClean="0">
                <a:latin typeface="Verdana" panose="020B0604030504040204" pitchFamily="34" charset="0"/>
                <a:ea typeface="Verdana" panose="020B0604030504040204" pitchFamily="34" charset="0"/>
                <a:cs typeface="Verdana" panose="020B0604030504040204" pitchFamily="34" charset="0"/>
              </a:rPr>
              <a:t>. </a:t>
            </a:r>
          </a:p>
          <a:p>
            <a:pPr marL="342900" indent="-342900" algn="just">
              <a:buFontTx/>
              <a:buChar char="-"/>
            </a:pPr>
            <a:r>
              <a:rPr lang="tr-TR" sz="2000" dirty="0" smtClean="0">
                <a:latin typeface="Verdana" panose="020B0604030504040204" pitchFamily="34" charset="0"/>
                <a:ea typeface="Verdana" panose="020B0604030504040204" pitchFamily="34" charset="0"/>
                <a:cs typeface="Verdana" panose="020B0604030504040204" pitchFamily="34" charset="0"/>
              </a:rPr>
              <a:t>Yenileme ücreti ise belge ücretinin % 50’si kadardır. </a:t>
            </a:r>
          </a:p>
          <a:p>
            <a:pPr marL="342900" indent="-342900" algn="just">
              <a:buFontTx/>
              <a:buChar char="-"/>
            </a:pPr>
            <a:r>
              <a:rPr lang="tr-TR" sz="2000" dirty="0" smtClean="0">
                <a:latin typeface="Verdana" panose="020B0604030504040204" pitchFamily="34" charset="0"/>
                <a:ea typeface="Verdana" panose="020B0604030504040204" pitchFamily="34" charset="0"/>
                <a:cs typeface="Verdana" panose="020B0604030504040204" pitchFamily="34" charset="0"/>
              </a:rPr>
              <a:t>Yetki Belgesinin süresi 3 yıldır. </a:t>
            </a:r>
          </a:p>
          <a:p>
            <a:pPr algn="just"/>
            <a:r>
              <a:rPr lang="tr-TR" sz="2000" dirty="0" smtClean="0">
                <a:latin typeface="Verdana" panose="020B0604030504040204" pitchFamily="34" charset="0"/>
                <a:ea typeface="Verdana" panose="020B0604030504040204" pitchFamily="34" charset="0"/>
                <a:cs typeface="Verdana" panose="020B0604030504040204" pitchFamily="34" charset="0"/>
              </a:rPr>
              <a:t>                                                                                                            </a:t>
            </a:r>
            <a:r>
              <a:rPr lang="tr-TR" i="1" dirty="0" smtClean="0">
                <a:latin typeface="Verdana" panose="020B0604030504040204" pitchFamily="34" charset="0"/>
                <a:ea typeface="Verdana" panose="020B0604030504040204" pitchFamily="34" charset="0"/>
                <a:cs typeface="Verdana" panose="020B0604030504040204" pitchFamily="34" charset="0"/>
              </a:rPr>
              <a:t>(madde 23)</a:t>
            </a:r>
            <a:endParaRPr lang="tr-TR" b="1" dirty="0" smtClean="0">
              <a:latin typeface="Verdana" panose="020B0604030504040204" pitchFamily="34" charset="0"/>
              <a:ea typeface="Verdana" panose="020B0604030504040204" pitchFamily="34" charset="0"/>
              <a:cs typeface="Verdana" panose="020B0604030504040204" pitchFamily="34" charset="0"/>
            </a:endParaRPr>
          </a:p>
          <a:p>
            <a:pPr algn="just"/>
            <a:endParaRPr lang="tr-TR" sz="2000" b="1" dirty="0" smtClean="0">
              <a:latin typeface="Verdana" panose="020B0604030504040204" pitchFamily="34" charset="0"/>
              <a:ea typeface="Verdana" panose="020B0604030504040204" pitchFamily="34" charset="0"/>
              <a:cs typeface="Verdana" panose="020B0604030504040204" pitchFamily="34" charset="0"/>
            </a:endParaRPr>
          </a:p>
          <a:p>
            <a:pPr algn="just"/>
            <a:r>
              <a:rPr lang="tr-TR" sz="2000" b="1" dirty="0" smtClean="0">
                <a:latin typeface="Verdana" panose="020B0604030504040204" pitchFamily="34" charset="0"/>
                <a:ea typeface="Verdana" panose="020B0604030504040204" pitchFamily="34" charset="0"/>
                <a:cs typeface="Verdana" panose="020B0604030504040204" pitchFamily="34" charset="0"/>
              </a:rPr>
              <a:t>Denetimler:</a:t>
            </a:r>
          </a:p>
          <a:p>
            <a:pPr algn="just"/>
            <a:endParaRPr lang="tr-TR" sz="2000" b="1" dirty="0" smtClean="0">
              <a:latin typeface="Verdana" panose="020B0604030504040204" pitchFamily="34" charset="0"/>
              <a:ea typeface="Verdana" panose="020B0604030504040204" pitchFamily="34" charset="0"/>
              <a:cs typeface="Verdana" panose="020B0604030504040204" pitchFamily="34" charset="0"/>
            </a:endParaRPr>
          </a:p>
          <a:p>
            <a:pPr algn="just"/>
            <a:r>
              <a:rPr lang="tr-TR" sz="2000" dirty="0" smtClean="0">
                <a:latin typeface="Verdana" panose="020B0604030504040204" pitchFamily="34" charset="0"/>
                <a:ea typeface="Verdana" panose="020B0604030504040204" pitchFamily="34" charset="0"/>
                <a:cs typeface="Verdana" panose="020B0604030504040204" pitchFamily="34" charset="0"/>
              </a:rPr>
              <a:t>Bakanlık Yönerge hükümlerinin ilgili taraflarca yerine getirilip getirilmediğinin tespitine ilişkin olarak denetimler yapabilir.</a:t>
            </a:r>
          </a:p>
          <a:p>
            <a:pPr algn="just"/>
            <a:endParaRPr lang="tr-TR" sz="2000" b="1" dirty="0" smtClean="0">
              <a:latin typeface="Verdana" panose="020B0604030504040204" pitchFamily="34" charset="0"/>
              <a:ea typeface="Verdana" panose="020B0604030504040204" pitchFamily="34" charset="0"/>
              <a:cs typeface="Verdana" panose="020B0604030504040204" pitchFamily="34" charset="0"/>
            </a:endParaRPr>
          </a:p>
          <a:p>
            <a:pPr algn="just"/>
            <a:r>
              <a:rPr lang="tr-TR" sz="2000" dirty="0" smtClean="0">
                <a:latin typeface="Verdana" panose="020B0604030504040204" pitchFamily="34" charset="0"/>
                <a:ea typeface="Verdana" panose="020B0604030504040204" pitchFamily="34" charset="0"/>
                <a:cs typeface="Verdana" panose="020B0604030504040204" pitchFamily="34" charset="0"/>
              </a:rPr>
              <a:t>Bu denetimleri kendi personeli ile veya yetkilendirdiği kurum ve kuruluş personeli aracılığı ile de yapabilir veya yaptırabilir.</a:t>
            </a:r>
          </a:p>
          <a:p>
            <a:pPr algn="just"/>
            <a:r>
              <a:rPr lang="tr-TR" sz="2000" dirty="0" smtClean="0">
                <a:latin typeface="Verdana" panose="020B0604030504040204" pitchFamily="34" charset="0"/>
                <a:ea typeface="Verdana" panose="020B0604030504040204" pitchFamily="34" charset="0"/>
                <a:cs typeface="Verdana" panose="020B0604030504040204" pitchFamily="34" charset="0"/>
              </a:rPr>
              <a:t> </a:t>
            </a:r>
            <a:r>
              <a:rPr lang="tr-TR" sz="2000" b="1" dirty="0" smtClean="0">
                <a:latin typeface="Verdana" panose="020B0604030504040204" pitchFamily="34" charset="0"/>
                <a:ea typeface="Verdana" panose="020B0604030504040204" pitchFamily="34" charset="0"/>
                <a:cs typeface="Verdana" panose="020B0604030504040204" pitchFamily="34" charset="0"/>
              </a:rPr>
              <a:t>                                                                                                            </a:t>
            </a:r>
            <a:r>
              <a:rPr lang="tr-TR" i="1" dirty="0" smtClean="0">
                <a:latin typeface="Verdana" panose="020B0604030504040204" pitchFamily="34" charset="0"/>
                <a:ea typeface="Verdana" panose="020B0604030504040204" pitchFamily="34" charset="0"/>
                <a:cs typeface="Verdana" panose="020B0604030504040204" pitchFamily="34" charset="0"/>
              </a:rPr>
              <a:t>(</a:t>
            </a:r>
            <a:r>
              <a:rPr lang="tr-TR" i="1" dirty="0">
                <a:latin typeface="Verdana" panose="020B0604030504040204" pitchFamily="34" charset="0"/>
                <a:ea typeface="Verdana" panose="020B0604030504040204" pitchFamily="34" charset="0"/>
                <a:cs typeface="Verdana" panose="020B0604030504040204" pitchFamily="34" charset="0"/>
              </a:rPr>
              <a:t>madde </a:t>
            </a:r>
            <a:r>
              <a:rPr lang="tr-TR" i="1" dirty="0" smtClean="0">
                <a:latin typeface="Verdana" panose="020B0604030504040204" pitchFamily="34" charset="0"/>
                <a:ea typeface="Verdana" panose="020B0604030504040204" pitchFamily="34" charset="0"/>
                <a:cs typeface="Verdana" panose="020B0604030504040204" pitchFamily="34" charset="0"/>
              </a:rPr>
              <a:t>24)</a:t>
            </a:r>
            <a:endParaRPr lang="tr-TR" b="1"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20469151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a:xfrm>
            <a:off x="9215022" y="6356350"/>
            <a:ext cx="2743200" cy="365125"/>
          </a:xfrm>
        </p:spPr>
        <p:txBody>
          <a:bodyPr/>
          <a:lstStyle/>
          <a:p>
            <a:fld id="{F3AC640D-BA70-4E29-8800-8AD267750801}" type="slidenum">
              <a:rPr lang="tr-TR" smtClean="0">
                <a:latin typeface="Verdana" panose="020B0604030504040204" pitchFamily="34" charset="0"/>
                <a:ea typeface="Verdana" panose="020B0604030504040204" pitchFamily="34" charset="0"/>
                <a:cs typeface="Verdana" panose="020B0604030504040204" pitchFamily="34" charset="0"/>
              </a:rPr>
              <a:t>57</a:t>
            </a:fld>
            <a:endParaRPr lang="tr-TR" dirty="0">
              <a:latin typeface="Verdana" panose="020B0604030504040204" pitchFamily="34" charset="0"/>
              <a:ea typeface="Verdana" panose="020B0604030504040204" pitchFamily="34" charset="0"/>
              <a:cs typeface="Verdana" panose="020B0604030504040204" pitchFamily="34" charset="0"/>
            </a:endParaRPr>
          </a:p>
        </p:txBody>
      </p:sp>
      <p:grpSp>
        <p:nvGrpSpPr>
          <p:cNvPr id="12" name="Grup 11"/>
          <p:cNvGrpSpPr/>
          <p:nvPr/>
        </p:nvGrpSpPr>
        <p:grpSpPr>
          <a:xfrm>
            <a:off x="149629" y="144927"/>
            <a:ext cx="11887201" cy="863742"/>
            <a:chOff x="860" y="1423522"/>
            <a:chExt cx="2073080" cy="1815196"/>
          </a:xfrm>
        </p:grpSpPr>
        <p:sp>
          <p:nvSpPr>
            <p:cNvPr id="13" name="Yuvarlatılmış Dikdörtgen 12"/>
            <p:cNvSpPr/>
            <p:nvPr/>
          </p:nvSpPr>
          <p:spPr>
            <a:xfrm>
              <a:off x="860" y="1423522"/>
              <a:ext cx="2073080" cy="1815196"/>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 name="Yuvarlatılmış Dikdörtgen 4"/>
            <p:cNvSpPr/>
            <p:nvPr/>
          </p:nvSpPr>
          <p:spPr>
            <a:xfrm>
              <a:off x="89471" y="1450007"/>
              <a:ext cx="1895858" cy="163797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a:r>
                <a:rPr lang="tr-TR" sz="3200" b="1" dirty="0" smtClean="0">
                  <a:latin typeface="Verdana" panose="020B0604030504040204" pitchFamily="34" charset="0"/>
                  <a:ea typeface="Verdana" panose="020B0604030504040204" pitchFamily="34" charset="0"/>
                  <a:cs typeface="Verdana" panose="020B0604030504040204" pitchFamily="34" charset="0"/>
                </a:rPr>
                <a:t>Belge Ücreti</a:t>
              </a:r>
              <a:r>
                <a:rPr lang="tr-TR" sz="3200" b="1" dirty="0">
                  <a:latin typeface="Verdana" panose="020B0604030504040204" pitchFamily="34" charset="0"/>
                  <a:ea typeface="Verdana" panose="020B0604030504040204" pitchFamily="34" charset="0"/>
                  <a:cs typeface="Verdana" panose="020B0604030504040204" pitchFamily="34" charset="0"/>
                </a:rPr>
                <a:t> </a:t>
              </a:r>
              <a:r>
                <a:rPr lang="tr-TR" sz="3200" b="1" dirty="0" smtClean="0">
                  <a:latin typeface="Verdana" panose="020B0604030504040204" pitchFamily="34" charset="0"/>
                  <a:ea typeface="Verdana" panose="020B0604030504040204" pitchFamily="34" charset="0"/>
                  <a:cs typeface="Verdana" panose="020B0604030504040204" pitchFamily="34" charset="0"/>
                </a:rPr>
                <a:t>ve Süresi, Denetimler</a:t>
              </a:r>
              <a:endParaRPr lang="tr-TR" sz="2800" b="1" i="1" dirty="0">
                <a:latin typeface="Verdana" panose="020B0604030504040204" pitchFamily="34" charset="0"/>
                <a:ea typeface="Verdana" panose="020B0604030504040204" pitchFamily="34" charset="0"/>
                <a:cs typeface="Verdana" panose="020B0604030504040204" pitchFamily="34" charset="0"/>
              </a:endParaRPr>
            </a:p>
          </p:txBody>
        </p:sp>
      </p:grpSp>
      <p:sp>
        <p:nvSpPr>
          <p:cNvPr id="15" name="Dikdörtgen 14"/>
          <p:cNvSpPr/>
          <p:nvPr/>
        </p:nvSpPr>
        <p:spPr>
          <a:xfrm>
            <a:off x="648393" y="1522988"/>
            <a:ext cx="11218356" cy="4062651"/>
          </a:xfrm>
          <a:prstGeom prst="rect">
            <a:avLst/>
          </a:prstGeom>
        </p:spPr>
        <p:txBody>
          <a:bodyPr wrap="square">
            <a:spAutoFit/>
          </a:bodyPr>
          <a:lstStyle/>
          <a:p>
            <a:pPr algn="just"/>
            <a:r>
              <a:rPr lang="tr-TR" sz="2000" b="1" dirty="0" smtClean="0">
                <a:latin typeface="Verdana" panose="020B0604030504040204" pitchFamily="34" charset="0"/>
                <a:ea typeface="Verdana" panose="020B0604030504040204" pitchFamily="34" charset="0"/>
                <a:cs typeface="Verdana" panose="020B0604030504040204" pitchFamily="34" charset="0"/>
              </a:rPr>
              <a:t>İdari Yaptırımlar:</a:t>
            </a:r>
          </a:p>
          <a:p>
            <a:pPr algn="just"/>
            <a:endParaRPr lang="tr-TR" sz="2000" b="1" dirty="0" smtClean="0">
              <a:latin typeface="Verdana" panose="020B0604030504040204" pitchFamily="34" charset="0"/>
              <a:ea typeface="Verdana" panose="020B0604030504040204" pitchFamily="34" charset="0"/>
              <a:cs typeface="Verdana" panose="020B0604030504040204" pitchFamily="34" charset="0"/>
            </a:endParaRPr>
          </a:p>
          <a:p>
            <a:pPr algn="just"/>
            <a:r>
              <a:rPr lang="tr-TR" sz="2000" dirty="0">
                <a:latin typeface="Verdana" panose="020B0604030504040204" pitchFamily="34" charset="0"/>
                <a:ea typeface="Verdana" panose="020B0604030504040204" pitchFamily="34" charset="0"/>
                <a:cs typeface="Verdana" panose="020B0604030504040204" pitchFamily="34" charset="0"/>
              </a:rPr>
              <a:t>Yönerge hükümlerinin ihlali durumunda; 618 sayılı Limanlar Kanununun </a:t>
            </a:r>
            <a:r>
              <a:rPr lang="tr-TR" sz="2000" dirty="0" smtClean="0">
                <a:latin typeface="Verdana" panose="020B0604030504040204" pitchFamily="34" charset="0"/>
                <a:ea typeface="Verdana" panose="020B0604030504040204" pitchFamily="34" charset="0"/>
                <a:cs typeface="Verdana" panose="020B0604030504040204" pitchFamily="34" charset="0"/>
              </a:rPr>
              <a:t>2. maddesi </a:t>
            </a:r>
            <a:r>
              <a:rPr lang="tr-TR" sz="2000" dirty="0">
                <a:latin typeface="Verdana" panose="020B0604030504040204" pitchFamily="34" charset="0"/>
                <a:ea typeface="Verdana" panose="020B0604030504040204" pitchFamily="34" charset="0"/>
                <a:cs typeface="Verdana" panose="020B0604030504040204" pitchFamily="34" charset="0"/>
              </a:rPr>
              <a:t>ile bu Kanun kapsamında yayımlanan Limanlar Yönetmeliğinin </a:t>
            </a:r>
            <a:r>
              <a:rPr lang="tr-TR" sz="2000" dirty="0" smtClean="0">
                <a:latin typeface="Verdana" panose="020B0604030504040204" pitchFamily="34" charset="0"/>
                <a:ea typeface="Verdana" panose="020B0604030504040204" pitchFamily="34" charset="0"/>
                <a:cs typeface="Verdana" panose="020B0604030504040204" pitchFamily="34" charset="0"/>
              </a:rPr>
              <a:t>8. </a:t>
            </a:r>
            <a:r>
              <a:rPr lang="tr-TR" sz="2000" dirty="0">
                <a:latin typeface="Verdana" panose="020B0604030504040204" pitchFamily="34" charset="0"/>
                <a:ea typeface="Verdana" panose="020B0604030504040204" pitchFamily="34" charset="0"/>
                <a:cs typeface="Verdana" panose="020B0604030504040204" pitchFamily="34" charset="0"/>
              </a:rPr>
              <a:t>maddesi uyarınca, Liman Başkanlığı tarafından 618 sayılı Limanlar Kanununun </a:t>
            </a:r>
            <a:r>
              <a:rPr lang="tr-TR" sz="2000" dirty="0" smtClean="0">
                <a:latin typeface="Verdana" panose="020B0604030504040204" pitchFamily="34" charset="0"/>
                <a:ea typeface="Verdana" panose="020B0604030504040204" pitchFamily="34" charset="0"/>
                <a:cs typeface="Verdana" panose="020B0604030504040204" pitchFamily="34" charset="0"/>
              </a:rPr>
              <a:t>11. </a:t>
            </a:r>
            <a:r>
              <a:rPr lang="tr-TR" sz="2000" dirty="0">
                <a:latin typeface="Verdana" panose="020B0604030504040204" pitchFamily="34" charset="0"/>
                <a:ea typeface="Verdana" panose="020B0604030504040204" pitchFamily="34" charset="0"/>
                <a:cs typeface="Verdana" panose="020B0604030504040204" pitchFamily="34" charset="0"/>
              </a:rPr>
              <a:t>maddesinde belirtilen idari para cezası uygulanır. </a:t>
            </a:r>
          </a:p>
          <a:p>
            <a:pPr algn="just"/>
            <a:r>
              <a:rPr lang="tr-TR" sz="2000" dirty="0" smtClean="0">
                <a:latin typeface="Verdana" panose="020B0604030504040204" pitchFamily="34" charset="0"/>
                <a:ea typeface="Verdana" panose="020B0604030504040204" pitchFamily="34" charset="0"/>
                <a:cs typeface="Verdana" panose="020B0604030504040204" pitchFamily="34" charset="0"/>
              </a:rPr>
              <a:t>                                                                                                            </a:t>
            </a:r>
            <a:r>
              <a:rPr lang="tr-TR" i="1" dirty="0" smtClean="0">
                <a:latin typeface="Verdana" panose="020B0604030504040204" pitchFamily="34" charset="0"/>
                <a:ea typeface="Verdana" panose="020B0604030504040204" pitchFamily="34" charset="0"/>
                <a:cs typeface="Verdana" panose="020B0604030504040204" pitchFamily="34" charset="0"/>
              </a:rPr>
              <a:t>(madde 25)</a:t>
            </a:r>
          </a:p>
          <a:p>
            <a:pPr algn="just"/>
            <a:endParaRPr lang="tr-TR" b="1" i="1" dirty="0">
              <a:latin typeface="Verdana" panose="020B0604030504040204" pitchFamily="34" charset="0"/>
              <a:ea typeface="Verdana" panose="020B0604030504040204" pitchFamily="34" charset="0"/>
              <a:cs typeface="Verdana" panose="020B0604030504040204" pitchFamily="34" charset="0"/>
            </a:endParaRPr>
          </a:p>
          <a:p>
            <a:pPr algn="just"/>
            <a:endParaRPr lang="tr-TR" sz="2000" b="1" i="1" dirty="0" smtClean="0">
              <a:latin typeface="Verdana" panose="020B0604030504040204" pitchFamily="34" charset="0"/>
              <a:ea typeface="Verdana" panose="020B0604030504040204" pitchFamily="34" charset="0"/>
              <a:cs typeface="Verdana" panose="020B0604030504040204" pitchFamily="34" charset="0"/>
            </a:endParaRPr>
          </a:p>
          <a:p>
            <a:pPr algn="just"/>
            <a:r>
              <a:rPr lang="tr-TR" sz="2000" b="1" dirty="0" smtClean="0">
                <a:latin typeface="Verdana" panose="020B0604030504040204" pitchFamily="34" charset="0"/>
                <a:ea typeface="Verdana" panose="020B0604030504040204" pitchFamily="34" charset="0"/>
                <a:cs typeface="Verdana" panose="020B0604030504040204" pitchFamily="34" charset="0"/>
              </a:rPr>
              <a:t>Limanlar Kanununun 11. Maddesi:</a:t>
            </a:r>
          </a:p>
          <a:p>
            <a:pPr algn="just"/>
            <a:endParaRPr lang="tr-TR" sz="2000" b="1" i="1" dirty="0">
              <a:latin typeface="Verdana" panose="020B0604030504040204" pitchFamily="34" charset="0"/>
              <a:ea typeface="Verdana" panose="020B0604030504040204" pitchFamily="34" charset="0"/>
              <a:cs typeface="Verdana" panose="020B0604030504040204" pitchFamily="34" charset="0"/>
            </a:endParaRPr>
          </a:p>
          <a:p>
            <a:r>
              <a:rPr lang="tr-TR" sz="2000" dirty="0">
                <a:latin typeface="Verdana" panose="020B0604030504040204" pitchFamily="34" charset="0"/>
                <a:ea typeface="Verdana" panose="020B0604030504040204" pitchFamily="34" charset="0"/>
                <a:cs typeface="Verdana" panose="020B0604030504040204" pitchFamily="34" charset="0"/>
              </a:rPr>
              <a:t>İşbu Kanun ile ikinci maddede </a:t>
            </a:r>
            <a:r>
              <a:rPr lang="tr-TR" sz="2000" dirty="0" err="1">
                <a:latin typeface="Verdana" panose="020B0604030504040204" pitchFamily="34" charset="0"/>
                <a:ea typeface="Verdana" panose="020B0604030504040204" pitchFamily="34" charset="0"/>
                <a:cs typeface="Verdana" panose="020B0604030504040204" pitchFamily="34" charset="0"/>
              </a:rPr>
              <a:t>mezkür</a:t>
            </a:r>
            <a:r>
              <a:rPr lang="tr-TR" sz="2000" dirty="0">
                <a:latin typeface="Verdana" panose="020B0604030504040204" pitchFamily="34" charset="0"/>
                <a:ea typeface="Verdana" panose="020B0604030504040204" pitchFamily="34" charset="0"/>
                <a:cs typeface="Verdana" panose="020B0604030504040204" pitchFamily="34" charset="0"/>
              </a:rPr>
              <a:t> nizamnamelere muhalif hareket edenlere liman başkanı tarafından </a:t>
            </a:r>
            <a:r>
              <a:rPr lang="tr-TR" sz="2000" b="1" dirty="0" smtClean="0">
                <a:latin typeface="Verdana" panose="020B0604030504040204" pitchFamily="34" charset="0"/>
                <a:ea typeface="Verdana" panose="020B0604030504040204" pitchFamily="34" charset="0"/>
                <a:cs typeface="Verdana" panose="020B0604030504040204" pitchFamily="34" charset="0"/>
              </a:rPr>
              <a:t>500 TL’den 20.000 TL’ye </a:t>
            </a:r>
            <a:r>
              <a:rPr lang="tr-TR" sz="2000" dirty="0">
                <a:latin typeface="Verdana" panose="020B0604030504040204" pitchFamily="34" charset="0"/>
                <a:ea typeface="Verdana" panose="020B0604030504040204" pitchFamily="34" charset="0"/>
                <a:cs typeface="Verdana" panose="020B0604030504040204" pitchFamily="34" charset="0"/>
              </a:rPr>
              <a:t>kadar idarî para cezası verilir.</a:t>
            </a:r>
            <a:endParaRPr lang="tr-TR" sz="2000" b="1" dirty="0" smtClean="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094531687"/>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82880" y="2208000"/>
            <a:ext cx="11837323" cy="2264231"/>
          </a:xfrm>
        </p:spPr>
        <p:txBody>
          <a:bodyPr>
            <a:normAutofit/>
          </a:bodyPr>
          <a:lstStyle/>
          <a:p>
            <a:pPr marL="0" indent="0">
              <a:buNone/>
            </a:pPr>
            <a:endParaRPr lang="tr-TR" sz="1200" dirty="0">
              <a:latin typeface="Verdana" panose="020B0604030504040204" pitchFamily="34" charset="0"/>
              <a:ea typeface="Verdana" panose="020B0604030504040204" pitchFamily="34" charset="0"/>
              <a:cs typeface="Verdana" panose="020B0604030504040204" pitchFamily="34" charset="0"/>
            </a:endParaRPr>
          </a:p>
          <a:p>
            <a:pPr marL="0" indent="0" algn="ctr">
              <a:buNone/>
            </a:pPr>
            <a:r>
              <a:rPr lang="tr-TR" sz="3200" b="1" dirty="0" smtClean="0">
                <a:latin typeface="Verdana" panose="020B0604030504040204" pitchFamily="34" charset="0"/>
                <a:ea typeface="Verdana" panose="020B0604030504040204" pitchFamily="34" charset="0"/>
                <a:cs typeface="Verdana" panose="020B0604030504040204" pitchFamily="34" charset="0"/>
              </a:rPr>
              <a:t>VI. BÖLÜM</a:t>
            </a:r>
          </a:p>
          <a:p>
            <a:pPr marL="0" indent="0" algn="ctr">
              <a:buNone/>
            </a:pPr>
            <a:endParaRPr lang="tr-TR" sz="3200" b="1" dirty="0">
              <a:latin typeface="Verdana" panose="020B0604030504040204" pitchFamily="34" charset="0"/>
              <a:ea typeface="Verdana" panose="020B0604030504040204" pitchFamily="34" charset="0"/>
              <a:cs typeface="Verdana" panose="020B0604030504040204" pitchFamily="34" charset="0"/>
            </a:endParaRPr>
          </a:p>
          <a:p>
            <a:pPr marL="0" indent="0" algn="ctr">
              <a:buNone/>
            </a:pPr>
            <a:r>
              <a:rPr lang="tr-TR" sz="3200" dirty="0" smtClean="0">
                <a:latin typeface="Verdana" panose="020B0604030504040204" pitchFamily="34" charset="0"/>
                <a:ea typeface="Verdana" panose="020B0604030504040204" pitchFamily="34" charset="0"/>
                <a:cs typeface="Verdana" panose="020B0604030504040204" pitchFamily="34" charset="0"/>
              </a:rPr>
              <a:t>Çeşitli ve Son Hükümler</a:t>
            </a:r>
            <a:endParaRPr lang="tr-TR" sz="3200" dirty="0">
              <a:latin typeface="Verdana" panose="020B0604030504040204" pitchFamily="34" charset="0"/>
              <a:ea typeface="Verdana" panose="020B0604030504040204" pitchFamily="34" charset="0"/>
              <a:cs typeface="Verdana" panose="020B0604030504040204" pitchFamily="34" charset="0"/>
            </a:endParaRPr>
          </a:p>
        </p:txBody>
      </p:sp>
      <p:sp>
        <p:nvSpPr>
          <p:cNvPr id="4" name="Slayt Numarası Yer Tutucusu 3"/>
          <p:cNvSpPr>
            <a:spLocks noGrp="1"/>
          </p:cNvSpPr>
          <p:nvPr>
            <p:ph type="sldNum" sz="quarter" idx="12"/>
          </p:nvPr>
        </p:nvSpPr>
        <p:spPr>
          <a:xfrm>
            <a:off x="9277004" y="6339725"/>
            <a:ext cx="2743200" cy="365125"/>
          </a:xfrm>
        </p:spPr>
        <p:txBody>
          <a:bodyPr/>
          <a:lstStyle/>
          <a:p>
            <a:fld id="{F3AC640D-BA70-4E29-8800-8AD267750801}" type="slidenum">
              <a:rPr lang="tr-TR" smtClean="0">
                <a:latin typeface="Verdana" panose="020B0604030504040204" pitchFamily="34" charset="0"/>
                <a:ea typeface="Verdana" panose="020B0604030504040204" pitchFamily="34" charset="0"/>
                <a:cs typeface="Verdana" panose="020B0604030504040204" pitchFamily="34" charset="0"/>
              </a:rPr>
              <a:t>58</a:t>
            </a:fld>
            <a:endParaRPr lang="tr-TR" dirty="0">
              <a:latin typeface="Verdana" panose="020B0604030504040204" pitchFamily="34" charset="0"/>
              <a:ea typeface="Verdana" panose="020B0604030504040204" pitchFamily="34" charset="0"/>
              <a:cs typeface="Verdana" panose="020B0604030504040204" pitchFamily="34" charset="0"/>
            </a:endParaRPr>
          </a:p>
        </p:txBody>
      </p:sp>
      <p:sp>
        <p:nvSpPr>
          <p:cNvPr id="8" name="Yuvarlatılmış Dikdörtgen 4"/>
          <p:cNvSpPr/>
          <p:nvPr/>
        </p:nvSpPr>
        <p:spPr>
          <a:xfrm>
            <a:off x="688850" y="246799"/>
            <a:ext cx="10825383" cy="115942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a:r>
              <a:rPr lang="tr-TR" sz="2800" b="1" dirty="0" smtClean="0">
                <a:latin typeface="Verdana" panose="020B0604030504040204" pitchFamily="34" charset="0"/>
                <a:ea typeface="Verdana" panose="020B0604030504040204" pitchFamily="34" charset="0"/>
                <a:cs typeface="Verdana" panose="020B0604030504040204" pitchFamily="34" charset="0"/>
              </a:rPr>
              <a:t>Yönerge </a:t>
            </a:r>
          </a:p>
        </p:txBody>
      </p:sp>
      <p:grpSp>
        <p:nvGrpSpPr>
          <p:cNvPr id="9" name="Grup 8"/>
          <p:cNvGrpSpPr/>
          <p:nvPr/>
        </p:nvGrpSpPr>
        <p:grpSpPr>
          <a:xfrm>
            <a:off x="182880" y="144926"/>
            <a:ext cx="11837324" cy="885853"/>
            <a:chOff x="860" y="1423522"/>
            <a:chExt cx="2073080" cy="1815196"/>
          </a:xfrm>
        </p:grpSpPr>
        <p:sp>
          <p:nvSpPr>
            <p:cNvPr id="10" name="Yuvarlatılmış Dikdörtgen 9"/>
            <p:cNvSpPr/>
            <p:nvPr/>
          </p:nvSpPr>
          <p:spPr>
            <a:xfrm>
              <a:off x="860" y="1423522"/>
              <a:ext cx="2073080" cy="1815196"/>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1" name="Yuvarlatılmış Dikdörtgen 4"/>
            <p:cNvSpPr/>
            <p:nvPr/>
          </p:nvSpPr>
          <p:spPr>
            <a:xfrm>
              <a:off x="89471" y="1450007"/>
              <a:ext cx="1895858" cy="163797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a:r>
                <a:rPr lang="tr-TR" sz="3000" b="1" dirty="0" smtClean="0">
                  <a:latin typeface="Verdana" panose="020B0604030504040204" pitchFamily="34" charset="0"/>
                  <a:ea typeface="Verdana" panose="020B0604030504040204" pitchFamily="34" charset="0"/>
                  <a:cs typeface="Verdana" panose="020B0604030504040204" pitchFamily="34" charset="0"/>
                </a:rPr>
                <a:t>YÖNERGE</a:t>
              </a:r>
            </a:p>
          </p:txBody>
        </p:sp>
      </p:grpSp>
    </p:spTree>
    <p:extLst>
      <p:ext uri="{BB962C8B-B14F-4D97-AF65-F5344CB8AC3E}">
        <p14:creationId xmlns:p14="http://schemas.microsoft.com/office/powerpoint/2010/main" val="197047917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a:xfrm>
            <a:off x="9215022" y="6356350"/>
            <a:ext cx="2743200" cy="365125"/>
          </a:xfrm>
        </p:spPr>
        <p:txBody>
          <a:bodyPr/>
          <a:lstStyle/>
          <a:p>
            <a:fld id="{F3AC640D-BA70-4E29-8800-8AD267750801}" type="slidenum">
              <a:rPr lang="tr-TR" smtClean="0">
                <a:latin typeface="Verdana" panose="020B0604030504040204" pitchFamily="34" charset="0"/>
                <a:ea typeface="Verdana" panose="020B0604030504040204" pitchFamily="34" charset="0"/>
                <a:cs typeface="Verdana" panose="020B0604030504040204" pitchFamily="34" charset="0"/>
              </a:rPr>
              <a:t>59</a:t>
            </a:fld>
            <a:endParaRPr lang="tr-TR" dirty="0">
              <a:latin typeface="Verdana" panose="020B0604030504040204" pitchFamily="34" charset="0"/>
              <a:ea typeface="Verdana" panose="020B0604030504040204" pitchFamily="34" charset="0"/>
              <a:cs typeface="Verdana" panose="020B0604030504040204" pitchFamily="34" charset="0"/>
            </a:endParaRPr>
          </a:p>
        </p:txBody>
      </p:sp>
      <p:grpSp>
        <p:nvGrpSpPr>
          <p:cNvPr id="12" name="Grup 11"/>
          <p:cNvGrpSpPr/>
          <p:nvPr/>
        </p:nvGrpSpPr>
        <p:grpSpPr>
          <a:xfrm>
            <a:off x="149629" y="144927"/>
            <a:ext cx="11887201" cy="863742"/>
            <a:chOff x="860" y="1423522"/>
            <a:chExt cx="2073080" cy="1815196"/>
          </a:xfrm>
        </p:grpSpPr>
        <p:sp>
          <p:nvSpPr>
            <p:cNvPr id="13" name="Yuvarlatılmış Dikdörtgen 12"/>
            <p:cNvSpPr/>
            <p:nvPr/>
          </p:nvSpPr>
          <p:spPr>
            <a:xfrm>
              <a:off x="860" y="1423522"/>
              <a:ext cx="2073080" cy="1815196"/>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 name="Yuvarlatılmış Dikdörtgen 4"/>
            <p:cNvSpPr/>
            <p:nvPr/>
          </p:nvSpPr>
          <p:spPr>
            <a:xfrm>
              <a:off x="89471" y="1450007"/>
              <a:ext cx="1895858" cy="163797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a:r>
                <a:rPr lang="tr-TR" sz="3200" b="1" dirty="0" smtClean="0">
                  <a:latin typeface="Verdana" panose="020B0604030504040204" pitchFamily="34" charset="0"/>
                  <a:ea typeface="Verdana" panose="020B0604030504040204" pitchFamily="34" charset="0"/>
                  <a:cs typeface="Verdana" panose="020B0604030504040204" pitchFamily="34" charset="0"/>
                </a:rPr>
                <a:t>Çeşitli ve Son Hükümler</a:t>
              </a:r>
              <a:endParaRPr lang="tr-TR" sz="2800" b="1" i="1" dirty="0">
                <a:latin typeface="Verdana" panose="020B0604030504040204" pitchFamily="34" charset="0"/>
                <a:ea typeface="Verdana" panose="020B0604030504040204" pitchFamily="34" charset="0"/>
                <a:cs typeface="Verdana" panose="020B0604030504040204" pitchFamily="34" charset="0"/>
              </a:endParaRPr>
            </a:p>
          </p:txBody>
        </p:sp>
      </p:grpSp>
      <p:sp>
        <p:nvSpPr>
          <p:cNvPr id="15" name="Dikdörtgen 14"/>
          <p:cNvSpPr/>
          <p:nvPr/>
        </p:nvSpPr>
        <p:spPr>
          <a:xfrm>
            <a:off x="665018" y="1522988"/>
            <a:ext cx="11218356" cy="3785652"/>
          </a:xfrm>
          <a:prstGeom prst="rect">
            <a:avLst/>
          </a:prstGeom>
        </p:spPr>
        <p:txBody>
          <a:bodyPr wrap="square">
            <a:spAutoFit/>
          </a:bodyPr>
          <a:lstStyle/>
          <a:p>
            <a:pPr algn="just"/>
            <a:r>
              <a:rPr lang="tr-TR" sz="2000" b="1" dirty="0">
                <a:latin typeface="Verdana" panose="020B0604030504040204" pitchFamily="34" charset="0"/>
                <a:ea typeface="Verdana" panose="020B0604030504040204" pitchFamily="34" charset="0"/>
                <a:cs typeface="Verdana" panose="020B0604030504040204" pitchFamily="34" charset="0"/>
              </a:rPr>
              <a:t>Uygulamaya </a:t>
            </a:r>
            <a:r>
              <a:rPr lang="tr-TR" sz="2000" b="1">
                <a:latin typeface="Verdana" panose="020B0604030504040204" pitchFamily="34" charset="0"/>
                <a:ea typeface="Verdana" panose="020B0604030504040204" pitchFamily="34" charset="0"/>
                <a:cs typeface="Verdana" panose="020B0604030504040204" pitchFamily="34" charset="0"/>
              </a:rPr>
              <a:t>geçiş </a:t>
            </a:r>
            <a:r>
              <a:rPr lang="tr-TR" sz="2000" b="1" smtClean="0">
                <a:latin typeface="Verdana" panose="020B0604030504040204" pitchFamily="34" charset="0"/>
                <a:ea typeface="Verdana" panose="020B0604030504040204" pitchFamily="34" charset="0"/>
                <a:cs typeface="Verdana" panose="020B0604030504040204" pitchFamily="34" charset="0"/>
              </a:rPr>
              <a:t>durumu: </a:t>
            </a:r>
            <a:endParaRPr lang="tr-TR" sz="2000" dirty="0">
              <a:latin typeface="Verdana" panose="020B0604030504040204" pitchFamily="34" charset="0"/>
              <a:ea typeface="Verdana" panose="020B0604030504040204" pitchFamily="34" charset="0"/>
              <a:cs typeface="Verdana" panose="020B0604030504040204" pitchFamily="34" charset="0"/>
            </a:endParaRPr>
          </a:p>
          <a:p>
            <a:pPr algn="just"/>
            <a:endParaRPr lang="tr-TR" sz="2000" dirty="0" smtClean="0">
              <a:latin typeface="Verdana" panose="020B0604030504040204" pitchFamily="34" charset="0"/>
              <a:ea typeface="Verdana" panose="020B0604030504040204" pitchFamily="34" charset="0"/>
              <a:cs typeface="Verdana" panose="020B0604030504040204" pitchFamily="34" charset="0"/>
            </a:endParaRPr>
          </a:p>
          <a:p>
            <a:pPr algn="just"/>
            <a:r>
              <a:rPr lang="tr-TR" sz="2000" dirty="0" smtClean="0">
                <a:latin typeface="Verdana" panose="020B0604030504040204" pitchFamily="34" charset="0"/>
                <a:ea typeface="Verdana" panose="020B0604030504040204" pitchFamily="34" charset="0"/>
                <a:cs typeface="Verdana" panose="020B0604030504040204" pitchFamily="34" charset="0"/>
              </a:rPr>
              <a:t>1 Temmuz 2016 tarihinden önce dolumu </a:t>
            </a:r>
            <a:r>
              <a:rPr lang="tr-TR" sz="2000" dirty="0">
                <a:latin typeface="Verdana" panose="020B0604030504040204" pitchFamily="34" charset="0"/>
                <a:ea typeface="Verdana" panose="020B0604030504040204" pitchFamily="34" charset="0"/>
                <a:cs typeface="Verdana" panose="020B0604030504040204" pitchFamily="34" charset="0"/>
              </a:rPr>
              <a:t>yapılarak denizyoluyla taşınmak üzere kıyı </a:t>
            </a:r>
            <a:r>
              <a:rPr lang="tr-TR" sz="2000" dirty="0" smtClean="0">
                <a:latin typeface="Verdana" panose="020B0604030504040204" pitchFamily="34" charset="0"/>
                <a:ea typeface="Verdana" panose="020B0604030504040204" pitchFamily="34" charset="0"/>
                <a:cs typeface="Verdana" panose="020B0604030504040204" pitchFamily="34" charset="0"/>
              </a:rPr>
              <a:t>tesislerine </a:t>
            </a:r>
            <a:r>
              <a:rPr lang="tr-TR" sz="2000" dirty="0">
                <a:latin typeface="Verdana" panose="020B0604030504040204" pitchFamily="34" charset="0"/>
                <a:ea typeface="Verdana" panose="020B0604030504040204" pitchFamily="34" charset="0"/>
                <a:cs typeface="Verdana" panose="020B0604030504040204" pitchFamily="34" charset="0"/>
              </a:rPr>
              <a:t>kabulü yapılmış olan ve </a:t>
            </a:r>
            <a:r>
              <a:rPr lang="tr-TR" sz="2000" dirty="0" smtClean="0">
                <a:latin typeface="Verdana" panose="020B0604030504040204" pitchFamily="34" charset="0"/>
                <a:ea typeface="Verdana" panose="020B0604030504040204" pitchFamily="34" charset="0"/>
                <a:cs typeface="Verdana" panose="020B0604030504040204" pitchFamily="34" charset="0"/>
              </a:rPr>
              <a:t>1 Temmuz 2016 ve sonrasında gemiye </a:t>
            </a:r>
            <a:r>
              <a:rPr lang="tr-TR" sz="2000" dirty="0">
                <a:latin typeface="Verdana" panose="020B0604030504040204" pitchFamily="34" charset="0"/>
                <a:ea typeface="Verdana" panose="020B0604030504040204" pitchFamily="34" charset="0"/>
                <a:cs typeface="Verdana" panose="020B0604030504040204" pitchFamily="34" charset="0"/>
              </a:rPr>
              <a:t>yüklenmeyi bekleyen </a:t>
            </a:r>
            <a:r>
              <a:rPr lang="tr-TR" sz="2000" b="1" dirty="0">
                <a:latin typeface="Verdana" panose="020B0604030504040204" pitchFamily="34" charset="0"/>
                <a:ea typeface="Verdana" panose="020B0604030504040204" pitchFamily="34" charset="0"/>
                <a:cs typeface="Verdana" panose="020B0604030504040204" pitchFamily="34" charset="0"/>
              </a:rPr>
              <a:t>konteynerlerin </a:t>
            </a:r>
            <a:r>
              <a:rPr lang="tr-TR" sz="2000" b="1" dirty="0" err="1" smtClean="0">
                <a:latin typeface="Verdana" panose="020B0604030504040204" pitchFamily="34" charset="0"/>
                <a:ea typeface="Verdana" panose="020B0604030504040204" pitchFamily="34" charset="0"/>
                <a:cs typeface="Verdana" panose="020B0604030504040204" pitchFamily="34" charset="0"/>
              </a:rPr>
              <a:t>DBA’larının</a:t>
            </a:r>
            <a:r>
              <a:rPr lang="tr-TR" sz="2000" b="1" dirty="0" smtClean="0">
                <a:latin typeface="Verdana" panose="020B0604030504040204" pitchFamily="34" charset="0"/>
                <a:ea typeface="Verdana" panose="020B0604030504040204" pitchFamily="34" charset="0"/>
                <a:cs typeface="Verdana" panose="020B0604030504040204" pitchFamily="34" charset="0"/>
              </a:rPr>
              <a:t> </a:t>
            </a:r>
            <a:r>
              <a:rPr lang="tr-TR" sz="2000" b="1" dirty="0">
                <a:latin typeface="Verdana" panose="020B0604030504040204" pitchFamily="34" charset="0"/>
                <a:ea typeface="Verdana" panose="020B0604030504040204" pitchFamily="34" charset="0"/>
                <a:cs typeface="Verdana" panose="020B0604030504040204" pitchFamily="34" charset="0"/>
              </a:rPr>
              <a:t>tespiti yükletenin sorumluluğunda kıyı tesisi işleticisi tarafından yapılır. </a:t>
            </a:r>
          </a:p>
          <a:p>
            <a:pPr algn="just"/>
            <a:endParaRPr lang="tr-TR" sz="2000" dirty="0" smtClean="0">
              <a:latin typeface="Verdana" panose="020B0604030504040204" pitchFamily="34" charset="0"/>
              <a:ea typeface="Verdana" panose="020B0604030504040204" pitchFamily="34" charset="0"/>
              <a:cs typeface="Verdana" panose="020B0604030504040204" pitchFamily="34" charset="0"/>
            </a:endParaRPr>
          </a:p>
          <a:p>
            <a:pPr algn="just"/>
            <a:r>
              <a:rPr lang="tr-TR" sz="2000" dirty="0" smtClean="0">
                <a:latin typeface="Verdana" panose="020B0604030504040204" pitchFamily="34" charset="0"/>
                <a:ea typeface="Verdana" panose="020B0604030504040204" pitchFamily="34" charset="0"/>
                <a:cs typeface="Verdana" panose="020B0604030504040204" pitchFamily="34" charset="0"/>
              </a:rPr>
              <a:t>1 </a:t>
            </a:r>
            <a:r>
              <a:rPr lang="tr-TR" sz="2000" dirty="0">
                <a:latin typeface="Verdana" panose="020B0604030504040204" pitchFamily="34" charset="0"/>
                <a:ea typeface="Verdana" panose="020B0604030504040204" pitchFamily="34" charset="0"/>
                <a:cs typeface="Verdana" panose="020B0604030504040204" pitchFamily="34" charset="0"/>
              </a:rPr>
              <a:t>Temmuz 2016 tarihinden önce gemiye yüklenerek deniz yolu taşımacılığı başlayan ve 1 Temmuz 2016 veya sonrasında başka bir gemiye aktarma yapılacağı kıyı tesisine ulaşan </a:t>
            </a:r>
            <a:r>
              <a:rPr lang="tr-TR" sz="2000" b="1" dirty="0">
                <a:latin typeface="Verdana" panose="020B0604030504040204" pitchFamily="34" charset="0"/>
                <a:ea typeface="Verdana" panose="020B0604030504040204" pitchFamily="34" charset="0"/>
                <a:cs typeface="Verdana" panose="020B0604030504040204" pitchFamily="34" charset="0"/>
              </a:rPr>
              <a:t>transit haldeki dolu konteynerlerde 1 Ekim 2016 tarihine kadar doğrulanmış bürüt ağırlık bilgisi aranmaz.</a:t>
            </a:r>
            <a:r>
              <a:rPr lang="tr-TR" sz="2000" dirty="0">
                <a:latin typeface="Verdana" panose="020B0604030504040204" pitchFamily="34" charset="0"/>
                <a:ea typeface="Verdana" panose="020B0604030504040204" pitchFamily="34" charset="0"/>
                <a:cs typeface="Verdana" panose="020B0604030504040204" pitchFamily="34" charset="0"/>
              </a:rPr>
              <a:t> </a:t>
            </a:r>
            <a:r>
              <a:rPr lang="tr-TR" sz="2000" dirty="0" smtClean="0">
                <a:latin typeface="Verdana" panose="020B0604030504040204" pitchFamily="34" charset="0"/>
                <a:ea typeface="Verdana" panose="020B0604030504040204" pitchFamily="34" charset="0"/>
                <a:cs typeface="Verdana" panose="020B0604030504040204" pitchFamily="34" charset="0"/>
              </a:rPr>
              <a:t>                                                                                                             </a:t>
            </a:r>
          </a:p>
          <a:p>
            <a:r>
              <a:rPr lang="tr-TR" sz="2000" i="1" dirty="0">
                <a:latin typeface="Verdana" panose="020B0604030504040204" pitchFamily="34" charset="0"/>
                <a:ea typeface="Verdana" panose="020B0604030504040204" pitchFamily="34" charset="0"/>
                <a:cs typeface="Verdana" panose="020B0604030504040204" pitchFamily="34" charset="0"/>
              </a:rPr>
              <a:t> </a:t>
            </a:r>
            <a:r>
              <a:rPr lang="tr-TR" sz="2000" i="1" dirty="0" smtClean="0">
                <a:latin typeface="Verdana" panose="020B0604030504040204" pitchFamily="34" charset="0"/>
                <a:ea typeface="Verdana" panose="020B0604030504040204" pitchFamily="34" charset="0"/>
                <a:cs typeface="Verdana" panose="020B0604030504040204" pitchFamily="34" charset="0"/>
              </a:rPr>
              <a:t>                                                                                                    </a:t>
            </a:r>
            <a:r>
              <a:rPr lang="tr-TR" i="1" dirty="0" smtClean="0">
                <a:latin typeface="Verdana" panose="020B0604030504040204" pitchFamily="34" charset="0"/>
                <a:ea typeface="Verdana" panose="020B0604030504040204" pitchFamily="34" charset="0"/>
                <a:cs typeface="Verdana" panose="020B0604030504040204" pitchFamily="34" charset="0"/>
              </a:rPr>
              <a:t>(geçici madde  1)</a:t>
            </a:r>
          </a:p>
        </p:txBody>
      </p:sp>
    </p:spTree>
    <p:extLst>
      <p:ext uri="{BB962C8B-B14F-4D97-AF65-F5344CB8AC3E}">
        <p14:creationId xmlns:p14="http://schemas.microsoft.com/office/powerpoint/2010/main" val="130912148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2008500"/>
            <a:ext cx="10515600" cy="3926787"/>
          </a:xfrm>
        </p:spPr>
        <p:txBody>
          <a:bodyPr>
            <a:normAutofit/>
          </a:bodyPr>
          <a:lstStyle/>
          <a:p>
            <a:pPr marL="0" indent="0">
              <a:buNone/>
            </a:pPr>
            <a:r>
              <a:rPr lang="tr-TR" b="1" dirty="0" smtClean="0">
                <a:latin typeface="Verdana" panose="020B0604030504040204" pitchFamily="34" charset="0"/>
                <a:ea typeface="Verdana" panose="020B0604030504040204" pitchFamily="34" charset="0"/>
                <a:cs typeface="Verdana" panose="020B0604030504040204" pitchFamily="34" charset="0"/>
              </a:rPr>
              <a:t>Yönerge;</a:t>
            </a:r>
            <a:r>
              <a:rPr lang="tr-TR" dirty="0" smtClean="0">
                <a:latin typeface="Verdana" panose="020B0604030504040204" pitchFamily="34" charset="0"/>
                <a:ea typeface="Verdana" panose="020B0604030504040204" pitchFamily="34" charset="0"/>
                <a:cs typeface="Verdana" panose="020B0604030504040204" pitchFamily="34" charset="0"/>
              </a:rPr>
              <a:t> </a:t>
            </a:r>
          </a:p>
          <a:p>
            <a:pPr marL="0" indent="0">
              <a:buNone/>
            </a:pPr>
            <a:endParaRPr lang="tr-TR" dirty="0">
              <a:latin typeface="Verdana" panose="020B0604030504040204" pitchFamily="34" charset="0"/>
              <a:ea typeface="Verdana" panose="020B0604030504040204" pitchFamily="34" charset="0"/>
              <a:cs typeface="Verdana" panose="020B0604030504040204" pitchFamily="34" charset="0"/>
            </a:endParaRPr>
          </a:p>
          <a:p>
            <a:pPr marL="1263650" indent="0"/>
            <a:r>
              <a:rPr lang="tr-TR" dirty="0" smtClean="0">
                <a:latin typeface="Verdana" panose="020B0604030504040204" pitchFamily="34" charset="0"/>
                <a:ea typeface="Verdana" panose="020B0604030504040204" pitchFamily="34" charset="0"/>
                <a:cs typeface="Verdana" panose="020B0604030504040204" pitchFamily="34" charset="0"/>
              </a:rPr>
              <a:t> 6 bölüm </a:t>
            </a:r>
          </a:p>
          <a:p>
            <a:pPr marL="1263650" indent="0"/>
            <a:r>
              <a:rPr lang="tr-TR" dirty="0">
                <a:latin typeface="Verdana" panose="020B0604030504040204" pitchFamily="34" charset="0"/>
                <a:ea typeface="Verdana" panose="020B0604030504040204" pitchFamily="34" charset="0"/>
                <a:cs typeface="Verdana" panose="020B0604030504040204" pitchFamily="34" charset="0"/>
              </a:rPr>
              <a:t> </a:t>
            </a:r>
            <a:r>
              <a:rPr lang="tr-TR" dirty="0" smtClean="0">
                <a:latin typeface="Verdana" panose="020B0604030504040204" pitchFamily="34" charset="0"/>
                <a:ea typeface="Verdana" panose="020B0604030504040204" pitchFamily="34" charset="0"/>
                <a:cs typeface="Verdana" panose="020B0604030504040204" pitchFamily="34" charset="0"/>
              </a:rPr>
              <a:t>28 madde, ve </a:t>
            </a:r>
          </a:p>
          <a:p>
            <a:pPr marL="1263650" indent="0"/>
            <a:r>
              <a:rPr lang="tr-TR" dirty="0">
                <a:latin typeface="Verdana" panose="020B0604030504040204" pitchFamily="34" charset="0"/>
                <a:ea typeface="Verdana" panose="020B0604030504040204" pitchFamily="34" charset="0"/>
                <a:cs typeface="Verdana" panose="020B0604030504040204" pitchFamily="34" charset="0"/>
              </a:rPr>
              <a:t> </a:t>
            </a:r>
            <a:r>
              <a:rPr lang="tr-TR" dirty="0" smtClean="0">
                <a:latin typeface="Verdana" panose="020B0604030504040204" pitchFamily="34" charset="0"/>
                <a:ea typeface="Verdana" panose="020B0604030504040204" pitchFamily="34" charset="0"/>
                <a:cs typeface="Verdana" panose="020B0604030504040204" pitchFamily="34" charset="0"/>
              </a:rPr>
              <a:t>2 ekten </a:t>
            </a:r>
          </a:p>
          <a:p>
            <a:pPr marL="1263650" indent="0">
              <a:buNone/>
            </a:pPr>
            <a:endParaRPr lang="tr-TR" dirty="0">
              <a:latin typeface="Verdana" panose="020B0604030504040204" pitchFamily="34" charset="0"/>
              <a:ea typeface="Verdana" panose="020B0604030504040204" pitchFamily="34" charset="0"/>
              <a:cs typeface="Verdana" panose="020B0604030504040204" pitchFamily="34" charset="0"/>
            </a:endParaRPr>
          </a:p>
          <a:p>
            <a:pPr marL="1263650" indent="0">
              <a:buNone/>
            </a:pPr>
            <a:r>
              <a:rPr lang="tr-TR" dirty="0" smtClean="0">
                <a:latin typeface="Verdana" panose="020B0604030504040204" pitchFamily="34" charset="0"/>
                <a:ea typeface="Verdana" panose="020B0604030504040204" pitchFamily="34" charset="0"/>
                <a:cs typeface="Verdana" panose="020B0604030504040204" pitchFamily="34" charset="0"/>
              </a:rPr>
              <a:t>oluşmaktadır. </a:t>
            </a:r>
          </a:p>
          <a:p>
            <a:pPr marL="0" indent="0">
              <a:buNone/>
            </a:pPr>
            <a:endParaRPr lang="tr-TR" dirty="0">
              <a:latin typeface="Verdana" panose="020B0604030504040204" pitchFamily="34" charset="0"/>
              <a:ea typeface="Verdana" panose="020B0604030504040204" pitchFamily="34" charset="0"/>
              <a:cs typeface="Verdana" panose="020B0604030504040204" pitchFamily="34" charset="0"/>
            </a:endParaRPr>
          </a:p>
          <a:p>
            <a:pPr marL="0" indent="0">
              <a:buNone/>
            </a:pPr>
            <a:endParaRPr lang="tr-TR" dirty="0">
              <a:latin typeface="Verdana" panose="020B0604030504040204" pitchFamily="34" charset="0"/>
              <a:ea typeface="Verdana" panose="020B0604030504040204" pitchFamily="34" charset="0"/>
              <a:cs typeface="Verdana" panose="020B0604030504040204" pitchFamily="34" charset="0"/>
            </a:endParaRPr>
          </a:p>
        </p:txBody>
      </p:sp>
      <p:sp>
        <p:nvSpPr>
          <p:cNvPr id="4" name="Slayt Numarası Yer Tutucusu 3"/>
          <p:cNvSpPr>
            <a:spLocks noGrp="1"/>
          </p:cNvSpPr>
          <p:nvPr>
            <p:ph type="sldNum" sz="quarter" idx="12"/>
          </p:nvPr>
        </p:nvSpPr>
        <p:spPr>
          <a:xfrm>
            <a:off x="9308850" y="6356350"/>
            <a:ext cx="2743200" cy="365125"/>
          </a:xfrm>
        </p:spPr>
        <p:txBody>
          <a:bodyPr/>
          <a:lstStyle/>
          <a:p>
            <a:fld id="{F3AC640D-BA70-4E29-8800-8AD267750801}" type="slidenum">
              <a:rPr lang="tr-TR" smtClean="0">
                <a:latin typeface="Verdana" panose="020B0604030504040204" pitchFamily="34" charset="0"/>
                <a:ea typeface="Verdana" panose="020B0604030504040204" pitchFamily="34" charset="0"/>
                <a:cs typeface="Verdana" panose="020B0604030504040204" pitchFamily="34" charset="0"/>
              </a:rPr>
              <a:t>6</a:t>
            </a:fld>
            <a:endParaRPr lang="tr-TR" dirty="0">
              <a:latin typeface="Verdana" panose="020B0604030504040204" pitchFamily="34" charset="0"/>
              <a:ea typeface="Verdana" panose="020B0604030504040204" pitchFamily="34" charset="0"/>
              <a:cs typeface="Verdana" panose="020B0604030504040204" pitchFamily="34" charset="0"/>
            </a:endParaRPr>
          </a:p>
        </p:txBody>
      </p:sp>
      <p:grpSp>
        <p:nvGrpSpPr>
          <p:cNvPr id="6" name="Grup 5"/>
          <p:cNvGrpSpPr/>
          <p:nvPr/>
        </p:nvGrpSpPr>
        <p:grpSpPr>
          <a:xfrm>
            <a:off x="182880" y="144926"/>
            <a:ext cx="11837324" cy="1284868"/>
            <a:chOff x="860" y="1423522"/>
            <a:chExt cx="2073080" cy="1815196"/>
          </a:xfrm>
        </p:grpSpPr>
        <p:sp>
          <p:nvSpPr>
            <p:cNvPr id="7" name="Yuvarlatılmış Dikdörtgen 6"/>
            <p:cNvSpPr/>
            <p:nvPr/>
          </p:nvSpPr>
          <p:spPr>
            <a:xfrm>
              <a:off x="860" y="1423522"/>
              <a:ext cx="2073080" cy="1815196"/>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8" name="Yuvarlatılmış Dikdörtgen 4"/>
            <p:cNvSpPr/>
            <p:nvPr/>
          </p:nvSpPr>
          <p:spPr>
            <a:xfrm>
              <a:off x="89471" y="1450007"/>
              <a:ext cx="1895858" cy="163797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a:r>
                <a:rPr lang="tr-TR" sz="2800" b="1" dirty="0">
                  <a:latin typeface="Verdana" panose="020B0604030504040204" pitchFamily="34" charset="0"/>
                  <a:ea typeface="Verdana" panose="020B0604030504040204" pitchFamily="34" charset="0"/>
                  <a:cs typeface="Verdana" panose="020B0604030504040204" pitchFamily="34" charset="0"/>
                </a:rPr>
                <a:t>Denizyoluyla Taşınacak Dolu Konteynerlerin Brüt Ağırlıklarının Tespiti Ve Bildirimi Hakkında Yönerge </a:t>
              </a:r>
              <a:endParaRPr lang="tr-TR" sz="2800" b="1" dirty="0" smtClean="0">
                <a:latin typeface="Verdana" panose="020B0604030504040204" pitchFamily="34" charset="0"/>
                <a:ea typeface="Verdana" panose="020B0604030504040204" pitchFamily="34" charset="0"/>
                <a:cs typeface="Verdana" panose="020B0604030504040204" pitchFamily="34" charset="0"/>
              </a:endParaRPr>
            </a:p>
          </p:txBody>
        </p:sp>
      </p:grpSp>
    </p:spTree>
    <p:extLst>
      <p:ext uri="{BB962C8B-B14F-4D97-AF65-F5344CB8AC3E}">
        <p14:creationId xmlns:p14="http://schemas.microsoft.com/office/powerpoint/2010/main" val="218194194"/>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a:xfrm>
            <a:off x="9215022" y="6356350"/>
            <a:ext cx="2743200" cy="365125"/>
          </a:xfrm>
        </p:spPr>
        <p:txBody>
          <a:bodyPr/>
          <a:lstStyle/>
          <a:p>
            <a:fld id="{F3AC640D-BA70-4E29-8800-8AD267750801}" type="slidenum">
              <a:rPr lang="tr-TR" smtClean="0">
                <a:latin typeface="Verdana" panose="020B0604030504040204" pitchFamily="34" charset="0"/>
                <a:ea typeface="Verdana" panose="020B0604030504040204" pitchFamily="34" charset="0"/>
                <a:cs typeface="Verdana" panose="020B0604030504040204" pitchFamily="34" charset="0"/>
              </a:rPr>
              <a:t>60</a:t>
            </a:fld>
            <a:endParaRPr lang="tr-TR" dirty="0">
              <a:latin typeface="Verdana" panose="020B0604030504040204" pitchFamily="34" charset="0"/>
              <a:ea typeface="Verdana" panose="020B0604030504040204" pitchFamily="34" charset="0"/>
              <a:cs typeface="Verdana" panose="020B0604030504040204" pitchFamily="34" charset="0"/>
            </a:endParaRPr>
          </a:p>
        </p:txBody>
      </p:sp>
      <p:grpSp>
        <p:nvGrpSpPr>
          <p:cNvPr id="12" name="Grup 11"/>
          <p:cNvGrpSpPr/>
          <p:nvPr/>
        </p:nvGrpSpPr>
        <p:grpSpPr>
          <a:xfrm>
            <a:off x="149629" y="144927"/>
            <a:ext cx="11887201" cy="863742"/>
            <a:chOff x="860" y="1423522"/>
            <a:chExt cx="2073080" cy="1815196"/>
          </a:xfrm>
        </p:grpSpPr>
        <p:sp>
          <p:nvSpPr>
            <p:cNvPr id="13" name="Yuvarlatılmış Dikdörtgen 12"/>
            <p:cNvSpPr/>
            <p:nvPr/>
          </p:nvSpPr>
          <p:spPr>
            <a:xfrm>
              <a:off x="860" y="1423522"/>
              <a:ext cx="2073080" cy="1815196"/>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 name="Yuvarlatılmış Dikdörtgen 4"/>
            <p:cNvSpPr/>
            <p:nvPr/>
          </p:nvSpPr>
          <p:spPr>
            <a:xfrm>
              <a:off x="89471" y="1450007"/>
              <a:ext cx="1895858" cy="163797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a:r>
                <a:rPr lang="tr-TR" sz="3200" b="1" dirty="0" smtClean="0">
                  <a:latin typeface="Verdana" panose="020B0604030504040204" pitchFamily="34" charset="0"/>
                  <a:ea typeface="Verdana" panose="020B0604030504040204" pitchFamily="34" charset="0"/>
                  <a:cs typeface="Verdana" panose="020B0604030504040204" pitchFamily="34" charset="0"/>
                </a:rPr>
                <a:t>PSC Uygulamaları</a:t>
              </a:r>
              <a:endParaRPr lang="tr-TR" sz="2800" b="1" i="1" dirty="0">
                <a:latin typeface="Verdana" panose="020B0604030504040204" pitchFamily="34" charset="0"/>
                <a:ea typeface="Verdana" panose="020B0604030504040204" pitchFamily="34" charset="0"/>
                <a:cs typeface="Verdana" panose="020B0604030504040204" pitchFamily="34" charset="0"/>
              </a:endParaRPr>
            </a:p>
          </p:txBody>
        </p:sp>
      </p:grpSp>
      <p:sp>
        <p:nvSpPr>
          <p:cNvPr id="15" name="Dikdörtgen 14"/>
          <p:cNvSpPr/>
          <p:nvPr/>
        </p:nvSpPr>
        <p:spPr>
          <a:xfrm>
            <a:off x="648393" y="2071613"/>
            <a:ext cx="11218356" cy="830997"/>
          </a:xfrm>
          <a:prstGeom prst="rect">
            <a:avLst/>
          </a:prstGeom>
        </p:spPr>
        <p:txBody>
          <a:bodyPr wrap="square">
            <a:spAutoFit/>
          </a:bodyPr>
          <a:lstStyle/>
          <a:p>
            <a:pPr algn="just"/>
            <a:r>
              <a:rPr lang="tr-TR" sz="2400" b="1" dirty="0" smtClean="0">
                <a:latin typeface="Verdana" panose="020B0604030504040204" pitchFamily="34" charset="0"/>
                <a:ea typeface="Verdana" panose="020B0604030504040204" pitchFamily="34" charset="0"/>
                <a:cs typeface="Verdana" panose="020B0604030504040204" pitchFamily="34" charset="0"/>
              </a:rPr>
              <a:t>Yeni SOLAS Kuralı PSC denetimlerinde uzmanların kontrol edeceği bir husus olabilir !!!</a:t>
            </a:r>
          </a:p>
        </p:txBody>
      </p:sp>
    </p:spTree>
    <p:extLst>
      <p:ext uri="{BB962C8B-B14F-4D97-AF65-F5344CB8AC3E}">
        <p14:creationId xmlns:p14="http://schemas.microsoft.com/office/powerpoint/2010/main" val="705035206"/>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up 4"/>
          <p:cNvGrpSpPr/>
          <p:nvPr/>
        </p:nvGrpSpPr>
        <p:grpSpPr>
          <a:xfrm>
            <a:off x="464949" y="278969"/>
            <a:ext cx="11267268" cy="6276814"/>
            <a:chOff x="860" y="1345154"/>
            <a:chExt cx="2073080" cy="1815196"/>
          </a:xfrm>
          <a:solidFill>
            <a:srgbClr val="00B0F0"/>
          </a:solidFill>
        </p:grpSpPr>
        <p:sp>
          <p:nvSpPr>
            <p:cNvPr id="6" name="Yuvarlatılmış Dikdörtgen 5"/>
            <p:cNvSpPr/>
            <p:nvPr/>
          </p:nvSpPr>
          <p:spPr>
            <a:xfrm>
              <a:off x="860" y="1345154"/>
              <a:ext cx="2073080" cy="1815196"/>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7" name="Yuvarlatılmış Dikdörtgen 4"/>
            <p:cNvSpPr/>
            <p:nvPr/>
          </p:nvSpPr>
          <p:spPr>
            <a:xfrm>
              <a:off x="89471" y="1349039"/>
              <a:ext cx="1895858" cy="802745"/>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a:r>
                <a:rPr lang="tr-TR" sz="4800" b="1" dirty="0" smtClean="0">
                  <a:latin typeface="Verdana" panose="020B0604030504040204" pitchFamily="34" charset="0"/>
                  <a:ea typeface="Verdana" panose="020B0604030504040204" pitchFamily="34" charset="0"/>
                  <a:cs typeface="Verdana" panose="020B0604030504040204" pitchFamily="34" charset="0"/>
                </a:rPr>
                <a:t>“DBA Bilgisi Olmayan Konteynerler Gemilere Yüklenmeyecek !!!”</a:t>
              </a:r>
              <a:endParaRPr lang="tr-TR" sz="4800" b="1" dirty="0">
                <a:latin typeface="Verdana" panose="020B0604030504040204" pitchFamily="34" charset="0"/>
                <a:ea typeface="Verdana" panose="020B0604030504040204" pitchFamily="34" charset="0"/>
                <a:cs typeface="Verdana" panose="020B0604030504040204" pitchFamily="34" charset="0"/>
              </a:endParaRPr>
            </a:p>
          </p:txBody>
        </p:sp>
      </p:grpSp>
      <p:pic>
        <p:nvPicPr>
          <p:cNvPr id="4" name="Resim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96324" y="3417376"/>
            <a:ext cx="3768991" cy="2665482"/>
          </a:xfrm>
          <a:prstGeom prst="rect">
            <a:avLst/>
          </a:prstGeom>
        </p:spPr>
      </p:pic>
      <p:pic>
        <p:nvPicPr>
          <p:cNvPr id="12" name="Resim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70253" y="3558982"/>
            <a:ext cx="4764540" cy="2382270"/>
          </a:xfrm>
          <a:prstGeom prst="rect">
            <a:avLst/>
          </a:prstGeom>
        </p:spPr>
      </p:pic>
      <p:sp>
        <p:nvSpPr>
          <p:cNvPr id="14" name="Dikdörtgen 13"/>
          <p:cNvSpPr/>
          <p:nvPr/>
        </p:nvSpPr>
        <p:spPr>
          <a:xfrm rot="1581605">
            <a:off x="5772641" y="4685710"/>
            <a:ext cx="5842505" cy="128813"/>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5" name="Dikdörtgen 14"/>
          <p:cNvSpPr/>
          <p:nvPr/>
        </p:nvSpPr>
        <p:spPr>
          <a:xfrm rot="9206551">
            <a:off x="5784074" y="4716969"/>
            <a:ext cx="5842505" cy="128813"/>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 name="Slayt Numarası Yer Tutucusu 1"/>
          <p:cNvSpPr>
            <a:spLocks noGrp="1"/>
          </p:cNvSpPr>
          <p:nvPr>
            <p:ph type="sldNum" sz="quarter" idx="12"/>
          </p:nvPr>
        </p:nvSpPr>
        <p:spPr>
          <a:xfrm>
            <a:off x="9168539" y="6373220"/>
            <a:ext cx="2743200" cy="365125"/>
          </a:xfrm>
        </p:spPr>
        <p:txBody>
          <a:bodyPr/>
          <a:lstStyle/>
          <a:p>
            <a:fld id="{F3AC640D-BA70-4E29-8800-8AD267750801}" type="slidenum">
              <a:rPr lang="tr-TR" smtClean="0">
                <a:latin typeface="Verdana" panose="020B0604030504040204" pitchFamily="34" charset="0"/>
                <a:ea typeface="Verdana" panose="020B0604030504040204" pitchFamily="34" charset="0"/>
                <a:cs typeface="Verdana" panose="020B0604030504040204" pitchFamily="34" charset="0"/>
              </a:rPr>
              <a:t>61</a:t>
            </a:fld>
            <a:endParaRPr lang="tr-TR" dirty="0">
              <a:latin typeface="Verdana" panose="020B0604030504040204" pitchFamily="34" charset="0"/>
              <a:ea typeface="Verdana" panose="020B0604030504040204" pitchFamily="34" charset="0"/>
              <a:cs typeface="Verdana" panose="020B0604030504040204" pitchFamily="34" charset="0"/>
            </a:endParaRPr>
          </a:p>
        </p:txBody>
      </p:sp>
      <p:sp>
        <p:nvSpPr>
          <p:cNvPr id="3" name="Dikdörtgen 2"/>
          <p:cNvSpPr/>
          <p:nvPr/>
        </p:nvSpPr>
        <p:spPr>
          <a:xfrm rot="20567774">
            <a:off x="3948578" y="4764836"/>
            <a:ext cx="588936" cy="126918"/>
          </a:xfrm>
          <a:prstGeom prst="rect">
            <a:avLst/>
          </a:prstGeom>
          <a:solidFill>
            <a:schemeClr val="accent1">
              <a:lumMod val="60000"/>
              <a:lumOff val="4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947726622"/>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çerik Yer Tutucusu 2"/>
          <p:cNvSpPr txBox="1">
            <a:spLocks/>
          </p:cNvSpPr>
          <p:nvPr/>
        </p:nvSpPr>
        <p:spPr>
          <a:xfrm>
            <a:off x="834735" y="4664990"/>
            <a:ext cx="10515600" cy="1813302"/>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tr-TR" sz="2000" dirty="0" smtClean="0">
                <a:latin typeface="Verdana" panose="020B0604030504040204" pitchFamily="34" charset="0"/>
                <a:ea typeface="Verdana" panose="020B0604030504040204" pitchFamily="34" charset="0"/>
                <a:cs typeface="Verdana" panose="020B0604030504040204" pitchFamily="34" charset="0"/>
              </a:rPr>
              <a:t>Hakan ÖZTÜRK – Denizcilik </a:t>
            </a:r>
            <a:r>
              <a:rPr lang="tr-TR" sz="2000" dirty="0" err="1" smtClean="0">
                <a:latin typeface="Verdana" panose="020B0604030504040204" pitchFamily="34" charset="0"/>
                <a:ea typeface="Verdana" panose="020B0604030504040204" pitchFamily="34" charset="0"/>
                <a:cs typeface="Verdana" panose="020B0604030504040204" pitchFamily="34" charset="0"/>
              </a:rPr>
              <a:t>Sörvey</a:t>
            </a:r>
            <a:r>
              <a:rPr lang="tr-TR" sz="2000" dirty="0" smtClean="0">
                <a:latin typeface="Verdana" panose="020B0604030504040204" pitchFamily="34" charset="0"/>
                <a:ea typeface="Verdana" panose="020B0604030504040204" pitchFamily="34" charset="0"/>
                <a:cs typeface="Verdana" panose="020B0604030504040204" pitchFamily="34" charset="0"/>
              </a:rPr>
              <a:t> Mühendisi / UDHB TMKTGM</a:t>
            </a:r>
          </a:p>
          <a:p>
            <a:pPr marL="0" indent="0" algn="ctr">
              <a:buFont typeface="Arial" panose="020B0604020202020204" pitchFamily="34" charset="0"/>
              <a:buNone/>
            </a:pPr>
            <a:endParaRPr lang="tr-TR" sz="2000" dirty="0" smtClean="0">
              <a:latin typeface="Verdana" panose="020B0604030504040204" pitchFamily="34" charset="0"/>
              <a:ea typeface="Verdana" panose="020B0604030504040204" pitchFamily="34" charset="0"/>
              <a:cs typeface="Verdana" panose="020B0604030504040204" pitchFamily="34" charset="0"/>
            </a:endParaRPr>
          </a:p>
          <a:p>
            <a:pPr marL="0" indent="0" algn="ctr">
              <a:buFont typeface="Arial" panose="020B0604020202020204" pitchFamily="34" charset="0"/>
              <a:buNone/>
            </a:pPr>
            <a:r>
              <a:rPr lang="tr-TR" sz="2000" dirty="0" smtClean="0">
                <a:latin typeface="Verdana" panose="020B0604030504040204" pitchFamily="34" charset="0"/>
                <a:ea typeface="Verdana" panose="020B0604030504040204" pitchFamily="34" charset="0"/>
                <a:cs typeface="Verdana" panose="020B0604030504040204" pitchFamily="34" charset="0"/>
              </a:rPr>
              <a:t>Tel: (0 312) 203 20 00 / Dahili: 3912</a:t>
            </a:r>
          </a:p>
          <a:p>
            <a:pPr marL="0" indent="0" algn="ctr">
              <a:buFont typeface="Arial" panose="020B0604020202020204" pitchFamily="34" charset="0"/>
              <a:buNone/>
            </a:pPr>
            <a:r>
              <a:rPr lang="tr-TR" sz="2000" dirty="0" smtClean="0">
                <a:latin typeface="Verdana" panose="020B0604030504040204" pitchFamily="34" charset="0"/>
                <a:ea typeface="Verdana" panose="020B0604030504040204" pitchFamily="34" charset="0"/>
                <a:cs typeface="Verdana" panose="020B0604030504040204" pitchFamily="34" charset="0"/>
              </a:rPr>
              <a:t>Cep: 0 506 815 85 16</a:t>
            </a:r>
          </a:p>
          <a:p>
            <a:pPr marL="0" indent="0" algn="ctr">
              <a:buFont typeface="Arial" panose="020B0604020202020204" pitchFamily="34" charset="0"/>
              <a:buNone/>
            </a:pPr>
            <a:r>
              <a:rPr lang="tr-TR" sz="2000" dirty="0" smtClean="0">
                <a:latin typeface="Verdana" panose="020B0604030504040204" pitchFamily="34" charset="0"/>
                <a:ea typeface="Verdana" panose="020B0604030504040204" pitchFamily="34" charset="0"/>
                <a:cs typeface="Verdana" panose="020B0604030504040204" pitchFamily="34" charset="0"/>
              </a:rPr>
              <a:t>e-posta: </a:t>
            </a:r>
            <a:r>
              <a:rPr lang="tr-TR" sz="2000" dirty="0" smtClean="0">
                <a:latin typeface="Verdana" panose="020B0604030504040204" pitchFamily="34" charset="0"/>
                <a:ea typeface="Verdana" panose="020B0604030504040204" pitchFamily="34" charset="0"/>
                <a:cs typeface="Verdana" panose="020B0604030504040204" pitchFamily="34" charset="0"/>
                <a:hlinkClick r:id="rId3"/>
              </a:rPr>
              <a:t>hakan.ozturk@udhb.gov.tr</a:t>
            </a:r>
            <a:endParaRPr lang="tr-TR" sz="2000" dirty="0" smtClean="0">
              <a:latin typeface="Verdana" panose="020B0604030504040204" pitchFamily="34" charset="0"/>
              <a:ea typeface="Verdana" panose="020B0604030504040204" pitchFamily="34" charset="0"/>
              <a:cs typeface="Verdana" panose="020B0604030504040204" pitchFamily="34" charset="0"/>
            </a:endParaRPr>
          </a:p>
          <a:p>
            <a:pPr marL="0" indent="0" algn="ctr">
              <a:buFont typeface="Arial" panose="020B0604020202020204" pitchFamily="34" charset="0"/>
              <a:buNone/>
            </a:pPr>
            <a:endParaRPr lang="tr-TR" sz="4000" dirty="0" smtClean="0">
              <a:latin typeface="Verdana" panose="020B0604030504040204" pitchFamily="34" charset="0"/>
              <a:ea typeface="Verdana" panose="020B0604030504040204" pitchFamily="34" charset="0"/>
              <a:cs typeface="Verdana" panose="020B0604030504040204" pitchFamily="34" charset="0"/>
            </a:endParaRPr>
          </a:p>
        </p:txBody>
      </p:sp>
      <p:pic>
        <p:nvPicPr>
          <p:cNvPr id="8" name="Resim 7"/>
          <p:cNvPicPr>
            <a:picLocks noChangeAspect="1"/>
          </p:cNvPicPr>
          <p:nvPr/>
        </p:nvPicPr>
        <p:blipFill>
          <a:blip r:embed="rId4"/>
          <a:stretch>
            <a:fillRect/>
          </a:stretch>
        </p:blipFill>
        <p:spPr>
          <a:xfrm>
            <a:off x="239437" y="182887"/>
            <a:ext cx="1988142" cy="1415485"/>
          </a:xfrm>
          <a:prstGeom prst="rect">
            <a:avLst/>
          </a:prstGeom>
        </p:spPr>
      </p:pic>
      <p:grpSp>
        <p:nvGrpSpPr>
          <p:cNvPr id="9" name="Grup 8"/>
          <p:cNvGrpSpPr/>
          <p:nvPr/>
        </p:nvGrpSpPr>
        <p:grpSpPr>
          <a:xfrm>
            <a:off x="1735810" y="2845552"/>
            <a:ext cx="8849531" cy="1051214"/>
            <a:chOff x="860" y="1361396"/>
            <a:chExt cx="2073080" cy="1815195"/>
          </a:xfrm>
        </p:grpSpPr>
        <p:sp>
          <p:nvSpPr>
            <p:cNvPr id="10" name="Yuvarlatılmış Dikdörtgen 9"/>
            <p:cNvSpPr/>
            <p:nvPr/>
          </p:nvSpPr>
          <p:spPr>
            <a:xfrm>
              <a:off x="860" y="1361396"/>
              <a:ext cx="2073080" cy="1815195"/>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1" name="Yuvarlatılmış Dikdörtgen 4"/>
            <p:cNvSpPr/>
            <p:nvPr/>
          </p:nvSpPr>
          <p:spPr>
            <a:xfrm>
              <a:off x="89471" y="1450007"/>
              <a:ext cx="1895858" cy="163797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a:r>
                <a:rPr lang="tr-TR" sz="3200" b="1" dirty="0" smtClean="0">
                  <a:latin typeface="Verdana" panose="020B0604030504040204" pitchFamily="34" charset="0"/>
                  <a:ea typeface="Verdana" panose="020B0604030504040204" pitchFamily="34" charset="0"/>
                  <a:cs typeface="Verdana" panose="020B0604030504040204" pitchFamily="34" charset="0"/>
                </a:rPr>
                <a:t>Teşekkürler</a:t>
              </a:r>
              <a:endParaRPr lang="tr-TR" sz="3200" b="1" dirty="0">
                <a:latin typeface="Verdana" panose="020B0604030504040204" pitchFamily="34" charset="0"/>
                <a:ea typeface="Verdana" panose="020B0604030504040204" pitchFamily="34" charset="0"/>
                <a:cs typeface="Verdana" panose="020B0604030504040204" pitchFamily="34" charset="0"/>
              </a:endParaRPr>
            </a:p>
          </p:txBody>
        </p:sp>
      </p:grpSp>
      <p:sp>
        <p:nvSpPr>
          <p:cNvPr id="12" name="Unvan 1"/>
          <p:cNvSpPr>
            <a:spLocks noGrp="1"/>
          </p:cNvSpPr>
          <p:nvPr>
            <p:ph type="title"/>
          </p:nvPr>
        </p:nvSpPr>
        <p:spPr>
          <a:xfrm>
            <a:off x="2778530" y="159848"/>
            <a:ext cx="8377150" cy="1256984"/>
          </a:xfrm>
        </p:spPr>
        <p:txBody>
          <a:bodyPr>
            <a:normAutofit/>
          </a:bodyPr>
          <a:lstStyle/>
          <a:p>
            <a:pPr algn="ctr"/>
            <a:r>
              <a:rPr lang="tr-TR" sz="2800" b="1" dirty="0" smtClean="0">
                <a:latin typeface="Verdana" panose="020B0604030504040204" pitchFamily="34" charset="0"/>
                <a:ea typeface="Verdana" panose="020B0604030504040204" pitchFamily="34" charset="0"/>
                <a:cs typeface="Verdana" panose="020B0604030504040204" pitchFamily="34" charset="0"/>
              </a:rPr>
              <a:t>İMEAK DTO ACENTE EĞİTİM SEMİNERİ</a:t>
            </a:r>
            <a:endParaRPr lang="tr-TR" sz="2800" b="1"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11792741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199" y="1609500"/>
            <a:ext cx="10882745" cy="4791304"/>
          </a:xfrm>
        </p:spPr>
        <p:txBody>
          <a:bodyPr>
            <a:normAutofit/>
          </a:bodyPr>
          <a:lstStyle/>
          <a:p>
            <a:r>
              <a:rPr lang="tr-TR" sz="2400" b="1" dirty="0" smtClean="0">
                <a:latin typeface="Verdana" panose="020B0604030504040204" pitchFamily="34" charset="0"/>
                <a:ea typeface="Verdana" panose="020B0604030504040204" pitchFamily="34" charset="0"/>
                <a:cs typeface="Verdana" panose="020B0604030504040204" pitchFamily="34" charset="0"/>
              </a:rPr>
              <a:t>I. Bölüm: </a:t>
            </a:r>
            <a:r>
              <a:rPr lang="tr-TR" sz="2400" dirty="0" smtClean="0">
                <a:latin typeface="Verdana" panose="020B0604030504040204" pitchFamily="34" charset="0"/>
                <a:ea typeface="Verdana" panose="020B0604030504040204" pitchFamily="34" charset="0"/>
                <a:cs typeface="Verdana" panose="020B0604030504040204" pitchFamily="34" charset="0"/>
              </a:rPr>
              <a:t>Amaç, Kapsam, Dayanak ve Tanımlar</a:t>
            </a:r>
          </a:p>
          <a:p>
            <a:pPr marL="0" indent="0">
              <a:buNone/>
            </a:pPr>
            <a:endParaRPr lang="tr-TR" sz="1200" dirty="0" smtClean="0">
              <a:latin typeface="Verdana" panose="020B0604030504040204" pitchFamily="34" charset="0"/>
              <a:ea typeface="Verdana" panose="020B0604030504040204" pitchFamily="34" charset="0"/>
              <a:cs typeface="Verdana" panose="020B0604030504040204" pitchFamily="34" charset="0"/>
            </a:endParaRPr>
          </a:p>
          <a:p>
            <a:r>
              <a:rPr lang="tr-TR" sz="2400" b="1" dirty="0" smtClean="0">
                <a:latin typeface="Verdana" panose="020B0604030504040204" pitchFamily="34" charset="0"/>
                <a:ea typeface="Verdana" panose="020B0604030504040204" pitchFamily="34" charset="0"/>
                <a:cs typeface="Verdana" panose="020B0604030504040204" pitchFamily="34" charset="0"/>
              </a:rPr>
              <a:t>II. Bölüm: </a:t>
            </a:r>
            <a:r>
              <a:rPr lang="tr-TR" sz="2400" dirty="0">
                <a:latin typeface="Verdana" panose="020B0604030504040204" pitchFamily="34" charset="0"/>
                <a:ea typeface="Verdana" panose="020B0604030504040204" pitchFamily="34" charset="0"/>
                <a:cs typeface="Verdana" panose="020B0604030504040204" pitchFamily="34" charset="0"/>
              </a:rPr>
              <a:t>Konteynerlerin Brüt Ağırlıklarının Tespiti, Doğrulanması ve Bildirimine </a:t>
            </a:r>
            <a:r>
              <a:rPr lang="tr-TR" sz="2400" dirty="0" smtClean="0">
                <a:latin typeface="Verdana" panose="020B0604030504040204" pitchFamily="34" charset="0"/>
                <a:ea typeface="Verdana" panose="020B0604030504040204" pitchFamily="34" charset="0"/>
                <a:cs typeface="Verdana" panose="020B0604030504040204" pitchFamily="34" charset="0"/>
              </a:rPr>
              <a:t>İlişkin Kurallar</a:t>
            </a:r>
          </a:p>
          <a:p>
            <a:pPr marL="0" indent="0">
              <a:buNone/>
            </a:pPr>
            <a:endParaRPr lang="tr-TR" sz="1200" dirty="0" smtClean="0">
              <a:latin typeface="Verdana" panose="020B0604030504040204" pitchFamily="34" charset="0"/>
              <a:ea typeface="Verdana" panose="020B0604030504040204" pitchFamily="34" charset="0"/>
              <a:cs typeface="Verdana" panose="020B0604030504040204" pitchFamily="34" charset="0"/>
            </a:endParaRPr>
          </a:p>
          <a:p>
            <a:r>
              <a:rPr lang="tr-TR" sz="2400" b="1" dirty="0" smtClean="0">
                <a:latin typeface="Verdana" panose="020B0604030504040204" pitchFamily="34" charset="0"/>
                <a:ea typeface="Verdana" panose="020B0604030504040204" pitchFamily="34" charset="0"/>
                <a:cs typeface="Verdana" panose="020B0604030504040204" pitchFamily="34" charset="0"/>
              </a:rPr>
              <a:t>III. Bölüm: </a:t>
            </a:r>
            <a:r>
              <a:rPr lang="tr-TR" sz="2400" dirty="0" smtClean="0">
                <a:latin typeface="Verdana" panose="020B0604030504040204" pitchFamily="34" charset="0"/>
                <a:ea typeface="Verdana" panose="020B0604030504040204" pitchFamily="34" charset="0"/>
                <a:cs typeface="Verdana" panose="020B0604030504040204" pitchFamily="34" charset="0"/>
              </a:rPr>
              <a:t>Sorumluluklar</a:t>
            </a:r>
          </a:p>
          <a:p>
            <a:pPr marL="0" indent="0">
              <a:buNone/>
            </a:pPr>
            <a:endParaRPr lang="tr-TR" sz="1200" dirty="0" smtClean="0">
              <a:latin typeface="Verdana" panose="020B0604030504040204" pitchFamily="34" charset="0"/>
              <a:ea typeface="Verdana" panose="020B0604030504040204" pitchFamily="34" charset="0"/>
              <a:cs typeface="Verdana" panose="020B0604030504040204" pitchFamily="34" charset="0"/>
            </a:endParaRPr>
          </a:p>
          <a:p>
            <a:r>
              <a:rPr lang="tr-TR" sz="2400" b="1" dirty="0" smtClean="0">
                <a:latin typeface="Verdana" panose="020B0604030504040204" pitchFamily="34" charset="0"/>
                <a:ea typeface="Verdana" panose="020B0604030504040204" pitchFamily="34" charset="0"/>
                <a:cs typeface="Verdana" panose="020B0604030504040204" pitchFamily="34" charset="0"/>
              </a:rPr>
              <a:t>IV. Bölüm: </a:t>
            </a:r>
            <a:r>
              <a:rPr lang="tr-TR" sz="2400" dirty="0" smtClean="0">
                <a:latin typeface="Verdana" panose="020B0604030504040204" pitchFamily="34" charset="0"/>
                <a:ea typeface="Verdana" panose="020B0604030504040204" pitchFamily="34" charset="0"/>
                <a:cs typeface="Verdana" panose="020B0604030504040204" pitchFamily="34" charset="0"/>
              </a:rPr>
              <a:t>DBA Tespit Yöntemleri</a:t>
            </a:r>
          </a:p>
          <a:p>
            <a:pPr marL="0" indent="0">
              <a:buNone/>
            </a:pPr>
            <a:endParaRPr lang="tr-TR" sz="1200" dirty="0" smtClean="0">
              <a:latin typeface="Verdana" panose="020B0604030504040204" pitchFamily="34" charset="0"/>
              <a:ea typeface="Verdana" panose="020B0604030504040204" pitchFamily="34" charset="0"/>
              <a:cs typeface="Verdana" panose="020B0604030504040204" pitchFamily="34" charset="0"/>
            </a:endParaRPr>
          </a:p>
          <a:p>
            <a:r>
              <a:rPr lang="tr-TR" sz="2400" b="1" dirty="0" smtClean="0">
                <a:latin typeface="Verdana" panose="020B0604030504040204" pitchFamily="34" charset="0"/>
                <a:ea typeface="Verdana" panose="020B0604030504040204" pitchFamily="34" charset="0"/>
                <a:cs typeface="Verdana" panose="020B0604030504040204" pitchFamily="34" charset="0"/>
              </a:rPr>
              <a:t>V. Bölüm: </a:t>
            </a:r>
            <a:r>
              <a:rPr lang="tr-TR" sz="2400" dirty="0" smtClean="0">
                <a:latin typeface="Verdana" panose="020B0604030504040204" pitchFamily="34" charset="0"/>
                <a:ea typeface="Verdana" panose="020B0604030504040204" pitchFamily="34" charset="0"/>
                <a:cs typeface="Verdana" panose="020B0604030504040204" pitchFamily="34" charset="0"/>
              </a:rPr>
              <a:t>Belge Ücreti ve Süresi, Denetim ve İdari Yaptırımlar</a:t>
            </a:r>
          </a:p>
          <a:p>
            <a:pPr marL="0" indent="0">
              <a:buNone/>
            </a:pPr>
            <a:endParaRPr lang="tr-TR" sz="1200" dirty="0">
              <a:latin typeface="Verdana" panose="020B0604030504040204" pitchFamily="34" charset="0"/>
              <a:ea typeface="Verdana" panose="020B0604030504040204" pitchFamily="34" charset="0"/>
              <a:cs typeface="Verdana" panose="020B0604030504040204" pitchFamily="34" charset="0"/>
            </a:endParaRPr>
          </a:p>
          <a:p>
            <a:r>
              <a:rPr lang="tr-TR" sz="2400" b="1" dirty="0" smtClean="0">
                <a:latin typeface="Verdana" panose="020B0604030504040204" pitchFamily="34" charset="0"/>
                <a:ea typeface="Verdana" panose="020B0604030504040204" pitchFamily="34" charset="0"/>
                <a:cs typeface="Verdana" panose="020B0604030504040204" pitchFamily="34" charset="0"/>
              </a:rPr>
              <a:t>VI. Bölüm: </a:t>
            </a:r>
            <a:r>
              <a:rPr lang="tr-TR" sz="2400" dirty="0" smtClean="0">
                <a:latin typeface="Verdana" panose="020B0604030504040204" pitchFamily="34" charset="0"/>
                <a:ea typeface="Verdana" panose="020B0604030504040204" pitchFamily="34" charset="0"/>
                <a:cs typeface="Verdana" panose="020B0604030504040204" pitchFamily="34" charset="0"/>
              </a:rPr>
              <a:t>Çeşitli ve Son Hükümler</a:t>
            </a:r>
            <a:endParaRPr lang="tr-TR" sz="2400" dirty="0">
              <a:latin typeface="Verdana" panose="020B0604030504040204" pitchFamily="34" charset="0"/>
              <a:ea typeface="Verdana" panose="020B0604030504040204" pitchFamily="34" charset="0"/>
              <a:cs typeface="Verdana" panose="020B0604030504040204" pitchFamily="34" charset="0"/>
            </a:endParaRPr>
          </a:p>
        </p:txBody>
      </p:sp>
      <p:sp>
        <p:nvSpPr>
          <p:cNvPr id="4" name="Slayt Numarası Yer Tutucusu 3"/>
          <p:cNvSpPr>
            <a:spLocks noGrp="1"/>
          </p:cNvSpPr>
          <p:nvPr>
            <p:ph type="sldNum" sz="quarter" idx="12"/>
          </p:nvPr>
        </p:nvSpPr>
        <p:spPr>
          <a:xfrm>
            <a:off x="9277004" y="6339725"/>
            <a:ext cx="2743200" cy="365125"/>
          </a:xfrm>
        </p:spPr>
        <p:txBody>
          <a:bodyPr/>
          <a:lstStyle/>
          <a:p>
            <a:fld id="{F3AC640D-BA70-4E29-8800-8AD267750801}" type="slidenum">
              <a:rPr lang="tr-TR" smtClean="0">
                <a:latin typeface="Verdana" panose="020B0604030504040204" pitchFamily="34" charset="0"/>
                <a:ea typeface="Verdana" panose="020B0604030504040204" pitchFamily="34" charset="0"/>
                <a:cs typeface="Verdana" panose="020B0604030504040204" pitchFamily="34" charset="0"/>
              </a:rPr>
              <a:t>7</a:t>
            </a:fld>
            <a:endParaRPr lang="tr-TR">
              <a:latin typeface="Verdana" panose="020B0604030504040204" pitchFamily="34" charset="0"/>
              <a:ea typeface="Verdana" panose="020B0604030504040204" pitchFamily="34" charset="0"/>
              <a:cs typeface="Verdana" panose="020B0604030504040204" pitchFamily="34" charset="0"/>
            </a:endParaRPr>
          </a:p>
        </p:txBody>
      </p:sp>
      <p:sp>
        <p:nvSpPr>
          <p:cNvPr id="8" name="Yuvarlatılmış Dikdörtgen 4"/>
          <p:cNvSpPr/>
          <p:nvPr/>
        </p:nvSpPr>
        <p:spPr>
          <a:xfrm>
            <a:off x="688850" y="246799"/>
            <a:ext cx="10825383" cy="115942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a:r>
              <a:rPr lang="tr-TR" sz="2800" b="1" dirty="0" smtClean="0">
                <a:latin typeface="Verdana" panose="020B0604030504040204" pitchFamily="34" charset="0"/>
                <a:ea typeface="Verdana" panose="020B0604030504040204" pitchFamily="34" charset="0"/>
                <a:cs typeface="Verdana" panose="020B0604030504040204" pitchFamily="34" charset="0"/>
              </a:rPr>
              <a:t>Yönerge </a:t>
            </a:r>
          </a:p>
        </p:txBody>
      </p:sp>
      <p:grpSp>
        <p:nvGrpSpPr>
          <p:cNvPr id="9" name="Grup 8"/>
          <p:cNvGrpSpPr/>
          <p:nvPr/>
        </p:nvGrpSpPr>
        <p:grpSpPr>
          <a:xfrm>
            <a:off x="182880" y="144926"/>
            <a:ext cx="11837324" cy="885853"/>
            <a:chOff x="860" y="1423522"/>
            <a:chExt cx="2073080" cy="1815196"/>
          </a:xfrm>
        </p:grpSpPr>
        <p:sp>
          <p:nvSpPr>
            <p:cNvPr id="10" name="Yuvarlatılmış Dikdörtgen 9"/>
            <p:cNvSpPr/>
            <p:nvPr/>
          </p:nvSpPr>
          <p:spPr>
            <a:xfrm>
              <a:off x="860" y="1423522"/>
              <a:ext cx="2073080" cy="1815196"/>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1" name="Yuvarlatılmış Dikdörtgen 4"/>
            <p:cNvSpPr/>
            <p:nvPr/>
          </p:nvSpPr>
          <p:spPr>
            <a:xfrm>
              <a:off x="89471" y="1450007"/>
              <a:ext cx="1895858" cy="163797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a:r>
                <a:rPr lang="tr-TR" sz="3000" b="1" dirty="0" smtClean="0">
                  <a:latin typeface="Verdana" panose="020B0604030504040204" pitchFamily="34" charset="0"/>
                  <a:ea typeface="Verdana" panose="020B0604030504040204" pitchFamily="34" charset="0"/>
                  <a:cs typeface="Verdana" panose="020B0604030504040204" pitchFamily="34" charset="0"/>
                </a:rPr>
                <a:t>YÖNERGE</a:t>
              </a:r>
            </a:p>
          </p:txBody>
        </p:sp>
      </p:grpSp>
    </p:spTree>
    <p:extLst>
      <p:ext uri="{BB962C8B-B14F-4D97-AF65-F5344CB8AC3E}">
        <p14:creationId xmlns:p14="http://schemas.microsoft.com/office/powerpoint/2010/main" val="196426283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88824" y="2291125"/>
            <a:ext cx="10882745" cy="2048100"/>
          </a:xfrm>
        </p:spPr>
        <p:txBody>
          <a:bodyPr>
            <a:normAutofit/>
          </a:bodyPr>
          <a:lstStyle/>
          <a:p>
            <a:pPr marL="0" indent="0" algn="ctr">
              <a:buNone/>
            </a:pPr>
            <a:r>
              <a:rPr lang="tr-TR" sz="2400" b="1" dirty="0" smtClean="0">
                <a:latin typeface="Verdana" panose="020B0604030504040204" pitchFamily="34" charset="0"/>
                <a:ea typeface="Verdana" panose="020B0604030504040204" pitchFamily="34" charset="0"/>
                <a:cs typeface="Verdana" panose="020B0604030504040204" pitchFamily="34" charset="0"/>
              </a:rPr>
              <a:t>I. BÖLÜM</a:t>
            </a:r>
          </a:p>
          <a:p>
            <a:pPr marL="0" indent="0" algn="ctr">
              <a:buNone/>
            </a:pPr>
            <a:endParaRPr lang="tr-TR" sz="2400" b="1" dirty="0" smtClean="0">
              <a:latin typeface="Verdana" panose="020B0604030504040204" pitchFamily="34" charset="0"/>
              <a:ea typeface="Verdana" panose="020B0604030504040204" pitchFamily="34" charset="0"/>
              <a:cs typeface="Verdana" panose="020B0604030504040204" pitchFamily="34" charset="0"/>
            </a:endParaRPr>
          </a:p>
          <a:p>
            <a:pPr marL="0" indent="0" algn="ctr">
              <a:buNone/>
            </a:pPr>
            <a:r>
              <a:rPr lang="tr-TR" sz="2400" dirty="0" smtClean="0">
                <a:latin typeface="Verdana" panose="020B0604030504040204" pitchFamily="34" charset="0"/>
                <a:ea typeface="Verdana" panose="020B0604030504040204" pitchFamily="34" charset="0"/>
                <a:cs typeface="Verdana" panose="020B0604030504040204" pitchFamily="34" charset="0"/>
              </a:rPr>
              <a:t>Amaç, Kapsam, Dayanak ve Tanımlar</a:t>
            </a:r>
          </a:p>
        </p:txBody>
      </p:sp>
      <p:sp>
        <p:nvSpPr>
          <p:cNvPr id="4" name="Slayt Numarası Yer Tutucusu 3"/>
          <p:cNvSpPr>
            <a:spLocks noGrp="1"/>
          </p:cNvSpPr>
          <p:nvPr>
            <p:ph type="sldNum" sz="quarter" idx="12"/>
          </p:nvPr>
        </p:nvSpPr>
        <p:spPr>
          <a:xfrm>
            <a:off x="9292225" y="6356350"/>
            <a:ext cx="2743200" cy="365125"/>
          </a:xfrm>
        </p:spPr>
        <p:txBody>
          <a:bodyPr/>
          <a:lstStyle/>
          <a:p>
            <a:fld id="{F3AC640D-BA70-4E29-8800-8AD267750801}" type="slidenum">
              <a:rPr lang="tr-TR" smtClean="0">
                <a:latin typeface="Verdana" panose="020B0604030504040204" pitchFamily="34" charset="0"/>
                <a:ea typeface="Verdana" panose="020B0604030504040204" pitchFamily="34" charset="0"/>
                <a:cs typeface="Verdana" panose="020B0604030504040204" pitchFamily="34" charset="0"/>
              </a:rPr>
              <a:t>8</a:t>
            </a:fld>
            <a:endParaRPr lang="tr-TR">
              <a:latin typeface="Verdana" panose="020B0604030504040204" pitchFamily="34" charset="0"/>
              <a:ea typeface="Verdana" panose="020B0604030504040204" pitchFamily="34" charset="0"/>
              <a:cs typeface="Verdana" panose="020B0604030504040204" pitchFamily="34" charset="0"/>
            </a:endParaRPr>
          </a:p>
        </p:txBody>
      </p:sp>
      <p:sp>
        <p:nvSpPr>
          <p:cNvPr id="8" name="Yuvarlatılmış Dikdörtgen 4"/>
          <p:cNvSpPr/>
          <p:nvPr/>
        </p:nvSpPr>
        <p:spPr>
          <a:xfrm>
            <a:off x="688850" y="246799"/>
            <a:ext cx="10825383" cy="115942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a:r>
              <a:rPr lang="tr-TR" sz="2800" b="1" dirty="0" smtClean="0">
                <a:latin typeface="Verdana" panose="020B0604030504040204" pitchFamily="34" charset="0"/>
                <a:ea typeface="Verdana" panose="020B0604030504040204" pitchFamily="34" charset="0"/>
                <a:cs typeface="Verdana" panose="020B0604030504040204" pitchFamily="34" charset="0"/>
              </a:rPr>
              <a:t>Yönerge </a:t>
            </a:r>
          </a:p>
        </p:txBody>
      </p:sp>
      <p:grpSp>
        <p:nvGrpSpPr>
          <p:cNvPr id="9" name="Grup 8"/>
          <p:cNvGrpSpPr/>
          <p:nvPr/>
        </p:nvGrpSpPr>
        <p:grpSpPr>
          <a:xfrm>
            <a:off x="182880" y="144926"/>
            <a:ext cx="11837324" cy="885853"/>
            <a:chOff x="860" y="1423522"/>
            <a:chExt cx="2073080" cy="1815196"/>
          </a:xfrm>
        </p:grpSpPr>
        <p:sp>
          <p:nvSpPr>
            <p:cNvPr id="10" name="Yuvarlatılmış Dikdörtgen 9"/>
            <p:cNvSpPr/>
            <p:nvPr/>
          </p:nvSpPr>
          <p:spPr>
            <a:xfrm>
              <a:off x="860" y="1423522"/>
              <a:ext cx="2073080" cy="1815196"/>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1" name="Yuvarlatılmış Dikdörtgen 4"/>
            <p:cNvSpPr/>
            <p:nvPr/>
          </p:nvSpPr>
          <p:spPr>
            <a:xfrm>
              <a:off x="89471" y="1450007"/>
              <a:ext cx="1895858" cy="163797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a:r>
                <a:rPr lang="tr-TR" sz="3000" b="1" dirty="0" smtClean="0">
                  <a:latin typeface="Verdana" panose="020B0604030504040204" pitchFamily="34" charset="0"/>
                  <a:ea typeface="Verdana" panose="020B0604030504040204" pitchFamily="34" charset="0"/>
                  <a:cs typeface="Verdana" panose="020B0604030504040204" pitchFamily="34" charset="0"/>
                </a:rPr>
                <a:t>YÖNERGE</a:t>
              </a:r>
            </a:p>
          </p:txBody>
        </p:sp>
      </p:grpSp>
    </p:spTree>
    <p:extLst>
      <p:ext uri="{BB962C8B-B14F-4D97-AF65-F5344CB8AC3E}">
        <p14:creationId xmlns:p14="http://schemas.microsoft.com/office/powerpoint/2010/main" val="210050443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199" y="1659375"/>
            <a:ext cx="10882745" cy="4608424"/>
          </a:xfrm>
        </p:spPr>
        <p:txBody>
          <a:bodyPr>
            <a:normAutofit fontScale="77500" lnSpcReduction="20000"/>
          </a:bodyPr>
          <a:lstStyle/>
          <a:p>
            <a:r>
              <a:rPr lang="tr-TR" b="1" dirty="0" smtClean="0">
                <a:latin typeface="Verdana" panose="020B0604030504040204" pitchFamily="34" charset="0"/>
                <a:ea typeface="Verdana" panose="020B0604030504040204" pitchFamily="34" charset="0"/>
                <a:cs typeface="Verdana" panose="020B0604030504040204" pitchFamily="34" charset="0"/>
              </a:rPr>
              <a:t>Amaç </a:t>
            </a:r>
            <a:r>
              <a:rPr lang="tr-TR" sz="2600" b="1" i="1" dirty="0" smtClean="0">
                <a:latin typeface="Verdana" panose="020B0604030504040204" pitchFamily="34" charset="0"/>
                <a:ea typeface="Verdana" panose="020B0604030504040204" pitchFamily="34" charset="0"/>
                <a:cs typeface="Verdana" panose="020B0604030504040204" pitchFamily="34" charset="0"/>
              </a:rPr>
              <a:t>(madde 1)</a:t>
            </a:r>
            <a:r>
              <a:rPr lang="tr-TR" b="1" dirty="0" smtClean="0">
                <a:latin typeface="Verdana" panose="020B0604030504040204" pitchFamily="34" charset="0"/>
                <a:ea typeface="Verdana" panose="020B0604030504040204" pitchFamily="34" charset="0"/>
                <a:cs typeface="Verdana" panose="020B0604030504040204" pitchFamily="34" charset="0"/>
              </a:rPr>
              <a:t>: </a:t>
            </a:r>
          </a:p>
          <a:p>
            <a:pPr marL="266700" indent="0" algn="just">
              <a:buNone/>
            </a:pPr>
            <a:endParaRPr lang="tr-TR" sz="1400" dirty="0" smtClean="0">
              <a:latin typeface="Verdana" panose="020B0604030504040204" pitchFamily="34" charset="0"/>
              <a:ea typeface="Verdana" panose="020B0604030504040204" pitchFamily="34" charset="0"/>
              <a:cs typeface="Verdana" panose="020B0604030504040204" pitchFamily="34" charset="0"/>
            </a:endParaRPr>
          </a:p>
          <a:p>
            <a:pPr marL="266700" indent="0" algn="just">
              <a:buNone/>
            </a:pPr>
            <a:r>
              <a:rPr lang="tr-TR" dirty="0" smtClean="0">
                <a:latin typeface="Verdana" panose="020B0604030504040204" pitchFamily="34" charset="0"/>
                <a:ea typeface="Verdana" panose="020B0604030504040204" pitchFamily="34" charset="0"/>
                <a:cs typeface="Verdana" panose="020B0604030504040204" pitchFamily="34" charset="0"/>
              </a:rPr>
              <a:t>Denizyolu </a:t>
            </a:r>
            <a:r>
              <a:rPr lang="tr-TR" dirty="0">
                <a:latin typeface="Verdana" panose="020B0604030504040204" pitchFamily="34" charset="0"/>
                <a:ea typeface="Verdana" panose="020B0604030504040204" pitchFamily="34" charset="0"/>
                <a:cs typeface="Verdana" panose="020B0604030504040204" pitchFamily="34" charset="0"/>
              </a:rPr>
              <a:t>taşımacılığının daha emniyetli ve güvenli bir şekilde gerçekleştirilmesini </a:t>
            </a:r>
            <a:r>
              <a:rPr lang="tr-TR" dirty="0" smtClean="0">
                <a:latin typeface="Verdana" panose="020B0604030504040204" pitchFamily="34" charset="0"/>
                <a:ea typeface="Verdana" panose="020B0604030504040204" pitchFamily="34" charset="0"/>
                <a:cs typeface="Verdana" panose="020B0604030504040204" pitchFamily="34" charset="0"/>
              </a:rPr>
              <a:t>sağlamaktır. </a:t>
            </a:r>
          </a:p>
          <a:p>
            <a:pPr marL="0" indent="0" algn="just">
              <a:buNone/>
            </a:pPr>
            <a:endParaRPr lang="tr-TR" sz="1500" dirty="0" smtClean="0">
              <a:latin typeface="Verdana" panose="020B0604030504040204" pitchFamily="34" charset="0"/>
              <a:ea typeface="Verdana" panose="020B0604030504040204" pitchFamily="34" charset="0"/>
              <a:cs typeface="Verdana" panose="020B0604030504040204" pitchFamily="34" charset="0"/>
            </a:endParaRPr>
          </a:p>
          <a:p>
            <a:pPr algn="just"/>
            <a:r>
              <a:rPr lang="tr-TR" b="1" dirty="0" smtClean="0">
                <a:latin typeface="Verdana" panose="020B0604030504040204" pitchFamily="34" charset="0"/>
                <a:ea typeface="Verdana" panose="020B0604030504040204" pitchFamily="34" charset="0"/>
                <a:cs typeface="Verdana" panose="020B0604030504040204" pitchFamily="34" charset="0"/>
              </a:rPr>
              <a:t>Kapsam </a:t>
            </a:r>
            <a:r>
              <a:rPr lang="tr-TR" sz="2600" b="1" i="1" dirty="0" smtClean="0">
                <a:latin typeface="Verdana" panose="020B0604030504040204" pitchFamily="34" charset="0"/>
                <a:ea typeface="Verdana" panose="020B0604030504040204" pitchFamily="34" charset="0"/>
                <a:cs typeface="Verdana" panose="020B0604030504040204" pitchFamily="34" charset="0"/>
              </a:rPr>
              <a:t>(madde 2)</a:t>
            </a:r>
            <a:r>
              <a:rPr lang="tr-TR" b="1" dirty="0" smtClean="0">
                <a:latin typeface="Verdana" panose="020B0604030504040204" pitchFamily="34" charset="0"/>
                <a:ea typeface="Verdana" panose="020B0604030504040204" pitchFamily="34" charset="0"/>
                <a:cs typeface="Verdana" panose="020B0604030504040204" pitchFamily="34" charset="0"/>
              </a:rPr>
              <a:t>:</a:t>
            </a:r>
          </a:p>
          <a:p>
            <a:pPr marL="0" indent="0">
              <a:buNone/>
            </a:pPr>
            <a:endParaRPr lang="tr-TR" sz="1400" dirty="0">
              <a:latin typeface="Verdana" panose="020B0604030504040204" pitchFamily="34" charset="0"/>
              <a:ea typeface="Verdana" panose="020B0604030504040204" pitchFamily="34" charset="0"/>
              <a:cs typeface="Verdana" panose="020B0604030504040204" pitchFamily="34" charset="0"/>
            </a:endParaRPr>
          </a:p>
          <a:p>
            <a:pPr marL="639763" indent="-457200">
              <a:buFont typeface="Wingdings" panose="05000000000000000000" pitchFamily="2" charset="2"/>
              <a:buChar char="ü"/>
            </a:pPr>
            <a:r>
              <a:rPr lang="tr-TR" dirty="0" smtClean="0">
                <a:latin typeface="Verdana" panose="020B0604030504040204" pitchFamily="34" charset="0"/>
                <a:ea typeface="Verdana" panose="020B0604030504040204" pitchFamily="34" charset="0"/>
                <a:cs typeface="Verdana" panose="020B0604030504040204" pitchFamily="34" charset="0"/>
              </a:rPr>
              <a:t>Denizyoluyla </a:t>
            </a:r>
            <a:r>
              <a:rPr lang="tr-TR" dirty="0">
                <a:latin typeface="Verdana" panose="020B0604030504040204" pitchFamily="34" charset="0"/>
                <a:ea typeface="Verdana" panose="020B0604030504040204" pitchFamily="34" charset="0"/>
                <a:cs typeface="Verdana" panose="020B0604030504040204" pitchFamily="34" charset="0"/>
              </a:rPr>
              <a:t>taşınmak üzere ülkemiz </a:t>
            </a:r>
            <a:r>
              <a:rPr lang="tr-TR" dirty="0" smtClean="0">
                <a:latin typeface="Verdana" panose="020B0604030504040204" pitchFamily="34" charset="0"/>
                <a:ea typeface="Verdana" panose="020B0604030504040204" pitchFamily="34" charset="0"/>
                <a:cs typeface="Verdana" panose="020B0604030504040204" pitchFamily="34" charset="0"/>
              </a:rPr>
              <a:t>limanlarında </a:t>
            </a:r>
            <a:r>
              <a:rPr lang="tr-TR" dirty="0">
                <a:latin typeface="Verdana" panose="020B0604030504040204" pitchFamily="34" charset="0"/>
                <a:ea typeface="Verdana" panose="020B0604030504040204" pitchFamily="34" charset="0"/>
                <a:cs typeface="Verdana" panose="020B0604030504040204" pitchFamily="34" charset="0"/>
              </a:rPr>
              <a:t>gemilere yüklenecek olan dolu </a:t>
            </a:r>
            <a:r>
              <a:rPr lang="tr-TR" dirty="0" smtClean="0">
                <a:latin typeface="Verdana" panose="020B0604030504040204" pitchFamily="34" charset="0"/>
                <a:ea typeface="Verdana" panose="020B0604030504040204" pitchFamily="34" charset="0"/>
                <a:cs typeface="Verdana" panose="020B0604030504040204" pitchFamily="34" charset="0"/>
              </a:rPr>
              <a:t>konteynerler,</a:t>
            </a:r>
          </a:p>
          <a:p>
            <a:pPr marL="182563" indent="0">
              <a:buNone/>
            </a:pPr>
            <a:endParaRPr lang="tr-TR" sz="1700" dirty="0">
              <a:latin typeface="Verdana" panose="020B0604030504040204" pitchFamily="34" charset="0"/>
              <a:ea typeface="Verdana" panose="020B0604030504040204" pitchFamily="34" charset="0"/>
              <a:cs typeface="Verdana" panose="020B0604030504040204" pitchFamily="34" charset="0"/>
            </a:endParaRPr>
          </a:p>
          <a:p>
            <a:pPr marL="639763" indent="-457200" algn="just">
              <a:buFont typeface="Wingdings" panose="05000000000000000000" pitchFamily="2" charset="2"/>
              <a:buChar char="ü"/>
            </a:pPr>
            <a:r>
              <a:rPr lang="tr-TR" dirty="0" smtClean="0">
                <a:latin typeface="Verdana" panose="020B0604030504040204" pitchFamily="34" charset="0"/>
                <a:ea typeface="Verdana" panose="020B0604030504040204" pitchFamily="34" charset="0"/>
                <a:cs typeface="Verdana" panose="020B0604030504040204" pitchFamily="34" charset="0"/>
              </a:rPr>
              <a:t>Yükletenler, </a:t>
            </a:r>
            <a:r>
              <a:rPr lang="tr-TR" dirty="0">
                <a:latin typeface="Verdana" panose="020B0604030504040204" pitchFamily="34" charset="0"/>
                <a:ea typeface="Verdana" panose="020B0604030504040204" pitchFamily="34" charset="0"/>
                <a:cs typeface="Verdana" panose="020B0604030504040204" pitchFamily="34" charset="0"/>
              </a:rPr>
              <a:t>hat </a:t>
            </a:r>
            <a:r>
              <a:rPr lang="tr-TR" dirty="0" smtClean="0">
                <a:latin typeface="Verdana" panose="020B0604030504040204" pitchFamily="34" charset="0"/>
                <a:ea typeface="Verdana" panose="020B0604030504040204" pitchFamily="34" charset="0"/>
                <a:cs typeface="Verdana" panose="020B0604030504040204" pitchFamily="34" charset="0"/>
              </a:rPr>
              <a:t>operatörleri, </a:t>
            </a:r>
            <a:r>
              <a:rPr lang="tr-TR" dirty="0">
                <a:latin typeface="Verdana" panose="020B0604030504040204" pitchFamily="34" charset="0"/>
                <a:ea typeface="Verdana" panose="020B0604030504040204" pitchFamily="34" charset="0"/>
                <a:cs typeface="Verdana" panose="020B0604030504040204" pitchFamily="34" charset="0"/>
              </a:rPr>
              <a:t>taşıma işleri </a:t>
            </a:r>
            <a:r>
              <a:rPr lang="tr-TR" dirty="0" smtClean="0">
                <a:latin typeface="Verdana" panose="020B0604030504040204" pitchFamily="34" charset="0"/>
                <a:ea typeface="Verdana" panose="020B0604030504040204" pitchFamily="34" charset="0"/>
                <a:cs typeface="Verdana" panose="020B0604030504040204" pitchFamily="34" charset="0"/>
              </a:rPr>
              <a:t>organizatörleri, </a:t>
            </a:r>
            <a:r>
              <a:rPr lang="tr-TR" dirty="0">
                <a:latin typeface="Verdana" panose="020B0604030504040204" pitchFamily="34" charset="0"/>
                <a:ea typeface="Verdana" panose="020B0604030504040204" pitchFamily="34" charset="0"/>
                <a:cs typeface="Verdana" panose="020B0604030504040204" pitchFamily="34" charset="0"/>
              </a:rPr>
              <a:t>kıyı tesisi </a:t>
            </a:r>
            <a:r>
              <a:rPr lang="tr-TR" dirty="0" smtClean="0">
                <a:latin typeface="Verdana" panose="020B0604030504040204" pitchFamily="34" charset="0"/>
                <a:ea typeface="Verdana" panose="020B0604030504040204" pitchFamily="34" charset="0"/>
                <a:cs typeface="Verdana" panose="020B0604030504040204" pitchFamily="34" charset="0"/>
              </a:rPr>
              <a:t>işleticileri, taşıyanlar </a:t>
            </a:r>
            <a:r>
              <a:rPr lang="tr-TR" dirty="0">
                <a:latin typeface="Verdana" panose="020B0604030504040204" pitchFamily="34" charset="0"/>
                <a:ea typeface="Verdana" panose="020B0604030504040204" pitchFamily="34" charset="0"/>
                <a:cs typeface="Verdana" panose="020B0604030504040204" pitchFamily="34" charset="0"/>
              </a:rPr>
              <a:t>ve tartı aleti </a:t>
            </a:r>
            <a:r>
              <a:rPr lang="tr-TR" dirty="0" smtClean="0">
                <a:latin typeface="Verdana" panose="020B0604030504040204" pitchFamily="34" charset="0"/>
                <a:ea typeface="Verdana" panose="020B0604030504040204" pitchFamily="34" charset="0"/>
                <a:cs typeface="Verdana" panose="020B0604030504040204" pitchFamily="34" charset="0"/>
              </a:rPr>
              <a:t>operatörleri, </a:t>
            </a:r>
          </a:p>
          <a:p>
            <a:pPr marL="182563" indent="0" algn="just">
              <a:buNone/>
            </a:pPr>
            <a:endParaRPr lang="tr-TR" sz="1700" dirty="0">
              <a:latin typeface="Verdana" panose="020B0604030504040204" pitchFamily="34" charset="0"/>
              <a:ea typeface="Verdana" panose="020B0604030504040204" pitchFamily="34" charset="0"/>
              <a:cs typeface="Verdana" panose="020B0604030504040204" pitchFamily="34" charset="0"/>
            </a:endParaRPr>
          </a:p>
          <a:p>
            <a:pPr marL="639763" indent="-457200" algn="just">
              <a:buFont typeface="Wingdings" panose="05000000000000000000" pitchFamily="2" charset="2"/>
              <a:buChar char="ü"/>
            </a:pPr>
            <a:r>
              <a:rPr lang="tr-TR" dirty="0" smtClean="0">
                <a:latin typeface="Verdana" panose="020B0604030504040204" pitchFamily="34" charset="0"/>
                <a:ea typeface="Verdana" panose="020B0604030504040204" pitchFamily="34" charset="0"/>
                <a:cs typeface="Verdana" panose="020B0604030504040204" pitchFamily="34" charset="0"/>
              </a:rPr>
              <a:t>SOLAS 74 </a:t>
            </a:r>
            <a:r>
              <a:rPr lang="tr-TR" dirty="0">
                <a:latin typeface="Verdana" panose="020B0604030504040204" pitchFamily="34" charset="0"/>
                <a:ea typeface="Verdana" panose="020B0604030504040204" pitchFamily="34" charset="0"/>
                <a:cs typeface="Verdana" panose="020B0604030504040204" pitchFamily="34" charset="0"/>
              </a:rPr>
              <a:t>Bölüm 6 hükümlerine tabi olan ve dolu konteynerlerin yükleneceği </a:t>
            </a:r>
            <a:r>
              <a:rPr lang="tr-TR" dirty="0" smtClean="0">
                <a:latin typeface="Verdana" panose="020B0604030504040204" pitchFamily="34" charset="0"/>
                <a:ea typeface="Verdana" panose="020B0604030504040204" pitchFamily="34" charset="0"/>
                <a:cs typeface="Verdana" panose="020B0604030504040204" pitchFamily="34" charset="0"/>
              </a:rPr>
              <a:t>gemiler.</a:t>
            </a:r>
            <a:endParaRPr lang="tr-TR" dirty="0">
              <a:latin typeface="Verdana" panose="020B0604030504040204" pitchFamily="34" charset="0"/>
              <a:ea typeface="Verdana" panose="020B0604030504040204" pitchFamily="34" charset="0"/>
              <a:cs typeface="Verdana" panose="020B0604030504040204" pitchFamily="34" charset="0"/>
            </a:endParaRPr>
          </a:p>
        </p:txBody>
      </p:sp>
      <p:sp>
        <p:nvSpPr>
          <p:cNvPr id="4" name="Slayt Numarası Yer Tutucusu 3"/>
          <p:cNvSpPr>
            <a:spLocks noGrp="1"/>
          </p:cNvSpPr>
          <p:nvPr>
            <p:ph type="sldNum" sz="quarter" idx="12"/>
          </p:nvPr>
        </p:nvSpPr>
        <p:spPr>
          <a:xfrm>
            <a:off x="9258975" y="6356350"/>
            <a:ext cx="2743200" cy="365125"/>
          </a:xfrm>
        </p:spPr>
        <p:txBody>
          <a:bodyPr/>
          <a:lstStyle/>
          <a:p>
            <a:fld id="{F3AC640D-BA70-4E29-8800-8AD267750801}" type="slidenum">
              <a:rPr lang="tr-TR" smtClean="0">
                <a:latin typeface="Verdana" panose="020B0604030504040204" pitchFamily="34" charset="0"/>
                <a:ea typeface="Verdana" panose="020B0604030504040204" pitchFamily="34" charset="0"/>
                <a:cs typeface="Verdana" panose="020B0604030504040204" pitchFamily="34" charset="0"/>
              </a:rPr>
              <a:t>9</a:t>
            </a:fld>
            <a:endParaRPr lang="tr-TR">
              <a:latin typeface="Verdana" panose="020B0604030504040204" pitchFamily="34" charset="0"/>
              <a:ea typeface="Verdana" panose="020B0604030504040204" pitchFamily="34" charset="0"/>
              <a:cs typeface="Verdana" panose="020B0604030504040204" pitchFamily="34" charset="0"/>
            </a:endParaRPr>
          </a:p>
        </p:txBody>
      </p:sp>
      <p:grpSp>
        <p:nvGrpSpPr>
          <p:cNvPr id="6" name="Grup 5"/>
          <p:cNvGrpSpPr/>
          <p:nvPr/>
        </p:nvGrpSpPr>
        <p:grpSpPr>
          <a:xfrm>
            <a:off x="182880" y="144926"/>
            <a:ext cx="11837324" cy="785528"/>
            <a:chOff x="860" y="1423522"/>
            <a:chExt cx="2073080" cy="1815196"/>
          </a:xfrm>
        </p:grpSpPr>
        <p:sp>
          <p:nvSpPr>
            <p:cNvPr id="7" name="Yuvarlatılmış Dikdörtgen 6"/>
            <p:cNvSpPr/>
            <p:nvPr/>
          </p:nvSpPr>
          <p:spPr>
            <a:xfrm>
              <a:off x="860" y="1423522"/>
              <a:ext cx="2073080" cy="1815196"/>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8" name="Yuvarlatılmış Dikdörtgen 4"/>
            <p:cNvSpPr/>
            <p:nvPr/>
          </p:nvSpPr>
          <p:spPr>
            <a:xfrm>
              <a:off x="89471" y="1450007"/>
              <a:ext cx="1895858" cy="163797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algn="ctr"/>
              <a:r>
                <a:rPr lang="tr-TR" sz="2800" b="1" dirty="0" smtClean="0">
                  <a:latin typeface="Verdana" panose="020B0604030504040204" pitchFamily="34" charset="0"/>
                  <a:ea typeface="Verdana" panose="020B0604030504040204" pitchFamily="34" charset="0"/>
                  <a:cs typeface="Verdana" panose="020B0604030504040204" pitchFamily="34" charset="0"/>
                </a:rPr>
                <a:t>YÖNERGE I. BÖLÜM</a:t>
              </a:r>
            </a:p>
          </p:txBody>
        </p:sp>
      </p:grpSp>
    </p:spTree>
    <p:extLst>
      <p:ext uri="{BB962C8B-B14F-4D97-AF65-F5344CB8AC3E}">
        <p14:creationId xmlns:p14="http://schemas.microsoft.com/office/powerpoint/2010/main" val="91773194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Unknown Document Type" ma:contentTypeID="0x010104" ma:contentTypeVersion="0" ma:contentTypeDescription="" ma:contentTypeScope="" ma:versionID="05d83ceaa0bbd2e3bc716e6e66bd857a">
  <xsd:schema xmlns:xsd="http://www.w3.org/2001/XMLSchema" xmlns:xs="http://www.w3.org/2001/XMLSchema" xmlns:p="http://schemas.microsoft.com/office/2006/metadata/properties" targetNamespace="http://schemas.microsoft.com/office/2006/metadata/properties" ma:root="true" ma:fieldsID="b3d69fe45253d5ff147bb69036b756a7">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78F75F29-7E25-4A62-A3F2-00D9EBC4D13E}"/>
</file>

<file path=customXml/itemProps2.xml><?xml version="1.0" encoding="utf-8"?>
<ds:datastoreItem xmlns:ds="http://schemas.openxmlformats.org/officeDocument/2006/customXml" ds:itemID="{8F5FB35A-BF35-4C61-9C13-AC8A81D29379}"/>
</file>

<file path=customXml/itemProps3.xml><?xml version="1.0" encoding="utf-8"?>
<ds:datastoreItem xmlns:ds="http://schemas.openxmlformats.org/officeDocument/2006/customXml" ds:itemID="{A56A2463-28C6-4805-AD84-ED43CF87C029}"/>
</file>

<file path=docProps/app.xml><?xml version="1.0" encoding="utf-8"?>
<Properties xmlns="http://schemas.openxmlformats.org/officeDocument/2006/extended-properties" xmlns:vt="http://schemas.openxmlformats.org/officeDocument/2006/docPropsVTypes">
  <TotalTime>1710</TotalTime>
  <Words>4066</Words>
  <Application>Microsoft Office PowerPoint</Application>
  <PresentationFormat>Geniş ekran</PresentationFormat>
  <Paragraphs>516</Paragraphs>
  <Slides>62</Slides>
  <Notes>28</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62</vt:i4>
      </vt:variant>
    </vt:vector>
  </HeadingPairs>
  <TitlesOfParts>
    <vt:vector size="68" baseType="lpstr">
      <vt:lpstr>Arial</vt:lpstr>
      <vt:lpstr>Calibri</vt:lpstr>
      <vt:lpstr>Calibri Light</vt:lpstr>
      <vt:lpstr>Verdana</vt:lpstr>
      <vt:lpstr>Wingdings</vt:lpstr>
      <vt:lpstr>Office Teması</vt:lpstr>
      <vt:lpstr>İMEAK DTO ACENTE EĞİTİM SEMİNERİ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İMEAK DTO ACENTE EĞİTİM SEMİNERİ</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HAKAN ÖZTÜRK</dc:creator>
  <cp:lastModifiedBy>Fatmanur NOMER</cp:lastModifiedBy>
  <cp:revision>293</cp:revision>
  <dcterms:created xsi:type="dcterms:W3CDTF">2016-03-28T12:52:33Z</dcterms:created>
  <dcterms:modified xsi:type="dcterms:W3CDTF">2016-06-20T13:09:14Z</dcterms:modified>
</cp:coreProperties>
</file>